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0" r:id="rId1"/>
  </p:sldMasterIdLst>
  <p:sldIdLst>
    <p:sldId id="357" r:id="rId2"/>
    <p:sldId id="358" r:id="rId3"/>
    <p:sldId id="283" r:id="rId4"/>
    <p:sldId id="285" r:id="rId5"/>
    <p:sldId id="286" r:id="rId6"/>
    <p:sldId id="312" r:id="rId7"/>
    <p:sldId id="315" r:id="rId8"/>
    <p:sldId id="349" r:id="rId9"/>
    <p:sldId id="347" r:id="rId10"/>
    <p:sldId id="348" r:id="rId11"/>
    <p:sldId id="288" r:id="rId12"/>
    <p:sldId id="289" r:id="rId13"/>
    <p:sldId id="361" r:id="rId14"/>
    <p:sldId id="316" r:id="rId15"/>
    <p:sldId id="295" r:id="rId16"/>
    <p:sldId id="290" r:id="rId17"/>
    <p:sldId id="317" r:id="rId18"/>
    <p:sldId id="291" r:id="rId19"/>
    <p:sldId id="318" r:id="rId20"/>
    <p:sldId id="293" r:id="rId21"/>
    <p:sldId id="296" r:id="rId22"/>
    <p:sldId id="259" r:id="rId23"/>
    <p:sldId id="350" r:id="rId24"/>
    <p:sldId id="264" r:id="rId25"/>
    <p:sldId id="321" r:id="rId26"/>
    <p:sldId id="323" r:id="rId27"/>
    <p:sldId id="325" r:id="rId28"/>
    <p:sldId id="326" r:id="rId29"/>
    <p:sldId id="327" r:id="rId30"/>
    <p:sldId id="328" r:id="rId31"/>
    <p:sldId id="330" r:id="rId32"/>
    <p:sldId id="331" r:id="rId33"/>
    <p:sldId id="332" r:id="rId34"/>
    <p:sldId id="334" r:id="rId35"/>
    <p:sldId id="335" r:id="rId36"/>
    <p:sldId id="336" r:id="rId37"/>
    <p:sldId id="338" r:id="rId38"/>
    <p:sldId id="339" r:id="rId39"/>
    <p:sldId id="340" r:id="rId40"/>
    <p:sldId id="341" r:id="rId41"/>
    <p:sldId id="342" r:id="rId42"/>
    <p:sldId id="343" r:id="rId43"/>
    <p:sldId id="351" r:id="rId44"/>
    <p:sldId id="344" r:id="rId45"/>
    <p:sldId id="298" r:id="rId46"/>
    <p:sldId id="354" r:id="rId47"/>
    <p:sldId id="356" r:id="rId48"/>
    <p:sldId id="304" r:id="rId49"/>
    <p:sldId id="299" r:id="rId50"/>
    <p:sldId id="300" r:id="rId51"/>
    <p:sldId id="301" r:id="rId52"/>
    <p:sldId id="302" r:id="rId53"/>
    <p:sldId id="303" r:id="rId54"/>
    <p:sldId id="305" r:id="rId55"/>
    <p:sldId id="319" r:id="rId56"/>
    <p:sldId id="306" r:id="rId57"/>
    <p:sldId id="352" r:id="rId58"/>
    <p:sldId id="307" r:id="rId59"/>
    <p:sldId id="308" r:id="rId60"/>
    <p:sldId id="320" r:id="rId61"/>
    <p:sldId id="353" r:id="rId62"/>
    <p:sldId id="362" r:id="rId63"/>
    <p:sldId id="360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76" autoAdjust="0"/>
    <p:restoredTop sz="94660"/>
  </p:normalViewPr>
  <p:slideViewPr>
    <p:cSldViewPr snapToGrid="0">
      <p:cViewPr varScale="1">
        <p:scale>
          <a:sx n="74" d="100"/>
          <a:sy n="74" d="100"/>
        </p:scale>
        <p:origin x="7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836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83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073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998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1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74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72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822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12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09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99F3B8D-105A-4AAF-89C1-32B0721D2090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5704A2A-088A-46AA-8448-8833D0BD66E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1994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8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01284"/>
          </a:xfrm>
        </p:spPr>
        <p:txBody>
          <a:bodyPr/>
          <a:lstStyle/>
          <a:p>
            <a:pPr algn="ctr"/>
            <a:r>
              <a:rPr lang="fa-IR" b="1" dirty="0" smtClean="0"/>
              <a:t>تعریف یادگیری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 smtClean="0"/>
              <a:t>«دکات» درباره تعريف </a:t>
            </a:r>
            <a:r>
              <a:rPr lang="fa-IR" dirty="0"/>
              <a:t>يادگيري مي گويد : غالباً يادگيري را </a:t>
            </a:r>
            <a:r>
              <a:rPr lang="fa-IR" dirty="0">
                <a:solidFill>
                  <a:srgbClr val="FF0000"/>
                </a:solidFill>
              </a:rPr>
              <a:t>عملي پنداشته اند كه در </a:t>
            </a:r>
            <a:r>
              <a:rPr lang="fa-IR" dirty="0" smtClean="0">
                <a:solidFill>
                  <a:srgbClr val="FF0000"/>
                </a:solidFill>
              </a:rPr>
              <a:t>نتيجه ي ممارست </a:t>
            </a:r>
            <a:r>
              <a:rPr lang="fa-IR" dirty="0">
                <a:solidFill>
                  <a:srgbClr val="FF0000"/>
                </a:solidFill>
              </a:rPr>
              <a:t>و آزمايش </a:t>
            </a:r>
            <a:r>
              <a:rPr lang="fa-IR" dirty="0" smtClean="0">
                <a:solidFill>
                  <a:srgbClr val="FF0000"/>
                </a:solidFill>
              </a:rPr>
              <a:t>موجب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>
                <a:solidFill>
                  <a:srgbClr val="FF0000"/>
                </a:solidFill>
              </a:rPr>
              <a:t>پيدايش </a:t>
            </a:r>
            <a:r>
              <a:rPr lang="fa-IR" dirty="0" smtClean="0">
                <a:solidFill>
                  <a:srgbClr val="FF0000"/>
                </a:solidFill>
              </a:rPr>
              <a:t>پاسخ هاي </a:t>
            </a:r>
            <a:r>
              <a:rPr lang="fa-IR" dirty="0">
                <a:solidFill>
                  <a:srgbClr val="FF0000"/>
                </a:solidFill>
              </a:rPr>
              <a:t>تازه يا تغيير پاسخهاي قبلي و كهنه ميگردد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بنابراين</a:t>
            </a:r>
            <a:r>
              <a:rPr lang="fa-IR" dirty="0"/>
              <a:t> </a:t>
            </a:r>
            <a:r>
              <a:rPr lang="fa-IR" dirty="0" smtClean="0"/>
              <a:t>مي </a:t>
            </a:r>
            <a:r>
              <a:rPr lang="fa-IR" dirty="0"/>
              <a:t>توانيم بگوييم يادگيري فرآيندي است كه موجب تغييرات مفيد و نسبتاً دائمي </a:t>
            </a:r>
            <a:r>
              <a:rPr lang="fa-IR" dirty="0" smtClean="0"/>
              <a:t>در چگونگي تفكر</a:t>
            </a:r>
            <a:r>
              <a:rPr lang="fa-IR" dirty="0"/>
              <a:t>، احساس و عمل يادگيرنده مي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442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62648"/>
          </a:xfrm>
        </p:spPr>
        <p:txBody>
          <a:bodyPr/>
          <a:lstStyle/>
          <a:p>
            <a:pPr algn="ctr"/>
            <a:r>
              <a:rPr lang="fa-IR" b="1" dirty="0" smtClean="0"/>
              <a:t> </a:t>
            </a:r>
            <a:r>
              <a:rPr lang="fa-IR" b="1" dirty="0"/>
              <a:t>اصول </a:t>
            </a:r>
            <a:r>
              <a:rPr lang="fa-IR" b="1" dirty="0" smtClean="0"/>
              <a:t>يادگيري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fa-IR" dirty="0" smtClean="0"/>
              <a:t>اصولاً </a:t>
            </a:r>
            <a:r>
              <a:rPr lang="fa-IR" dirty="0"/>
              <a:t>در اختيار يادگيرنده است ·</a:t>
            </a:r>
          </a:p>
          <a:p>
            <a:pPr marL="0" indent="0" algn="r">
              <a:buNone/>
            </a:pPr>
            <a:r>
              <a:rPr lang="fa-IR" dirty="0" smtClean="0"/>
              <a:t>فردي و منحصر به فرد است ·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تحت </a:t>
            </a:r>
            <a:r>
              <a:rPr lang="fa-IR" b="1" dirty="0">
                <a:solidFill>
                  <a:srgbClr val="FF0000"/>
                </a:solidFill>
              </a:rPr>
              <a:t>تاثيرحالت عمومي يادگيرنده است ·</a:t>
            </a:r>
          </a:p>
          <a:p>
            <a:pPr marL="0" indent="0" algn="r">
              <a:buNone/>
            </a:pPr>
            <a:r>
              <a:rPr lang="fa-IR" dirty="0"/>
              <a:t>همكاري و همگامي است ·</a:t>
            </a:r>
          </a:p>
          <a:p>
            <a:pPr marL="0" indent="0" algn="r">
              <a:buNone/>
            </a:pPr>
            <a:r>
              <a:rPr lang="fa-IR" dirty="0"/>
              <a:t>يك فرآيند تكاملي است ·</a:t>
            </a:r>
          </a:p>
          <a:p>
            <a:pPr marL="0" indent="0" algn="r">
              <a:buNone/>
            </a:pPr>
            <a:r>
              <a:rPr lang="fa-IR" dirty="0"/>
              <a:t>منتج از تجربه است ·</a:t>
            </a:r>
          </a:p>
          <a:p>
            <a:pPr marL="0" indent="0" algn="r">
              <a:buNone/>
            </a:pPr>
            <a:r>
              <a:rPr lang="fa-IR" dirty="0"/>
              <a:t>به صورت مستقيم قابل مشاهده نمي باشد ·</a:t>
            </a:r>
          </a:p>
          <a:p>
            <a:pPr marL="0" indent="0" algn="r">
              <a:buNone/>
            </a:pPr>
            <a:r>
              <a:rPr lang="fa-IR" dirty="0"/>
              <a:t>يادگيري يك عمل فردي است ·</a:t>
            </a:r>
          </a:p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</a:rPr>
              <a:t>انگيزه، كليد اصلي يادگيري است ·</a:t>
            </a:r>
          </a:p>
          <a:p>
            <a:pPr marL="0" indent="0" algn="r">
              <a:buNone/>
            </a:pPr>
            <a:r>
              <a:rPr lang="fa-IR" dirty="0"/>
              <a:t>تناسب تجربه ي ياددهنده بايد براي يادگيرنده روشن باشد ·</a:t>
            </a:r>
          </a:p>
          <a:p>
            <a:pPr marL="0" indent="0" algn="r">
              <a:buNone/>
            </a:pPr>
            <a:r>
              <a:rPr lang="fa-IR" dirty="0" smtClean="0"/>
              <a:t>آگاه </a:t>
            </a:r>
            <a:r>
              <a:rPr lang="fa-IR" dirty="0"/>
              <a:t>كردن </a:t>
            </a:r>
            <a:r>
              <a:rPr lang="fa-IR" dirty="0" smtClean="0"/>
              <a:t>يادگيرنده مهم است·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6787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شرايط لازم براي تسهيل يادگيري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fa-IR" dirty="0" smtClean="0"/>
              <a:t>يادگيري </a:t>
            </a:r>
            <a:r>
              <a:rPr lang="fa-IR" dirty="0"/>
              <a:t>بايد در شرايطي صورت گيرد كه :</a:t>
            </a:r>
          </a:p>
          <a:p>
            <a:pPr marL="0" indent="0" algn="r">
              <a:buNone/>
            </a:pPr>
            <a:r>
              <a:rPr lang="fa-IR" dirty="0"/>
              <a:t>اشخاص را به فعال بودن تشويق كند ·</a:t>
            </a:r>
          </a:p>
          <a:p>
            <a:pPr marL="0" indent="0" algn="r">
              <a:buNone/>
            </a:pPr>
            <a:r>
              <a:rPr lang="fa-IR" dirty="0"/>
              <a:t>ماهيت فردي يادگيري را تاكيد نمايد ·</a:t>
            </a:r>
          </a:p>
          <a:p>
            <a:pPr marL="0" indent="0" algn="r">
              <a:buNone/>
            </a:pPr>
            <a:r>
              <a:rPr lang="fa-IR" dirty="0"/>
              <a:t>فايده وجود تفاوت را بپذيرد ·</a:t>
            </a:r>
          </a:p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</a:rPr>
              <a:t>براي افراد حق اشتباه كردن قائل باشد </a:t>
            </a:r>
            <a:r>
              <a:rPr lang="fa-IR" dirty="0"/>
              <a:t>·</a:t>
            </a:r>
          </a:p>
          <a:p>
            <a:pPr marL="0" indent="0" algn="r">
              <a:buNone/>
            </a:pPr>
            <a:r>
              <a:rPr lang="fa-IR" dirty="0"/>
              <a:t>نقص را تحمل نمايد ·</a:t>
            </a:r>
          </a:p>
          <a:p>
            <a:pPr marL="0" indent="0" algn="r">
              <a:buNone/>
            </a:pPr>
            <a:r>
              <a:rPr lang="fa-IR" dirty="0"/>
              <a:t>سبب تشويق اطمينان به خود و صراحت درباره ي خود شود ·</a:t>
            </a:r>
          </a:p>
          <a:p>
            <a:pPr marL="0" indent="0" algn="r">
              <a:buNone/>
            </a:pPr>
            <a:r>
              <a:rPr lang="fa-IR" dirty="0"/>
              <a:t>سبب حس احترام به خود و مورد قبول قرار گرفتن شود ·</a:t>
            </a:r>
          </a:p>
          <a:p>
            <a:pPr marL="0" indent="0" algn="r">
              <a:buNone/>
            </a:pPr>
            <a:r>
              <a:rPr lang="fa-IR" dirty="0"/>
              <a:t>كشف مطالب را آسان كند ·</a:t>
            </a:r>
          </a:p>
          <a:p>
            <a:pPr marL="0" indent="0" algn="r">
              <a:buNone/>
            </a:pPr>
            <a:r>
              <a:rPr lang="fa-IR" dirty="0"/>
              <a:t>درهمكاري ها، برارزشيابي از خود تاكيد نمايد ·</a:t>
            </a:r>
          </a:p>
          <a:p>
            <a:pPr marL="0" indent="0" algn="r">
              <a:buNone/>
            </a:pPr>
            <a:r>
              <a:rPr lang="fa-IR" dirty="0"/>
              <a:t>برخورد عقايد را ممكن سازد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5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75527"/>
          </a:xfrm>
        </p:spPr>
        <p:txBody>
          <a:bodyPr/>
          <a:lstStyle/>
          <a:p>
            <a:pPr algn="ctr"/>
            <a:r>
              <a:rPr lang="fa-IR" b="1" dirty="0" smtClean="0"/>
              <a:t>قدرت اشتباه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معلمان در طول سال ها گفته اند که اشتباهات مفید هستند و وقتی اشتباه می کنیم، یعنی داریم یاد میگیریم.</a:t>
            </a:r>
          </a:p>
          <a:p>
            <a:pPr marL="0" indent="0" algn="r">
              <a:buNone/>
            </a:pPr>
            <a:r>
              <a:rPr lang="fa-IR" dirty="0" smtClean="0"/>
              <a:t>اما شواهد جدید علم عصب شناسی، قدرت بیشتری از اشتباهات را بیان می کند.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 smtClean="0"/>
              <a:t>«کارول دوک»: </a:t>
            </a:r>
            <a:r>
              <a:rPr lang="fa-IR" b="1" dirty="0">
                <a:solidFill>
                  <a:srgbClr val="FF0000"/>
                </a:solidFill>
              </a:rPr>
              <a:t>هر بار که دانش </a:t>
            </a:r>
            <a:r>
              <a:rPr lang="fa-IR" b="1" dirty="0" smtClean="0">
                <a:solidFill>
                  <a:srgbClr val="FF0000"/>
                </a:solidFill>
              </a:rPr>
              <a:t>آموز </a:t>
            </a:r>
            <a:r>
              <a:rPr lang="fa-IR" b="1" dirty="0">
                <a:solidFill>
                  <a:srgbClr val="FF0000"/>
                </a:solidFill>
              </a:rPr>
              <a:t>اشتباه می کند، یک سیناپس در </a:t>
            </a:r>
            <a:r>
              <a:rPr lang="fa-IR" b="1" dirty="0" smtClean="0">
                <a:solidFill>
                  <a:srgbClr val="FF0000"/>
                </a:solidFill>
              </a:rPr>
              <a:t>مغز وی </a:t>
            </a:r>
            <a:r>
              <a:rPr lang="fa-IR" b="1" dirty="0">
                <a:solidFill>
                  <a:srgbClr val="FF0000"/>
                </a:solidFill>
              </a:rPr>
              <a:t>ایجاد میکند</a:t>
            </a:r>
            <a:r>
              <a:rPr lang="fa-IR" b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اشتباه کردن یک فرصت برای یادگیری عمیق است.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وقتی ما اشتیاه میکنیم ، مغز ما رشد می کند، چه ما متوجه اشتباهمان بشویم یا نشویم.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وقتی مغز دچار چالش می شود، فعالیت الکتریکی اش بیشتر می شود.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4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ويژگيهاي يادگيري :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fa-IR" dirty="0" smtClean="0"/>
          </a:p>
          <a:p>
            <a:pPr algn="r"/>
            <a:r>
              <a:rPr lang="fa-IR" dirty="0" smtClean="0"/>
              <a:t>يادگيري </a:t>
            </a:r>
            <a:r>
              <a:rPr lang="fa-IR" dirty="0">
                <a:solidFill>
                  <a:srgbClr val="FF0000"/>
                </a:solidFill>
              </a:rPr>
              <a:t>ايجاد يك تغيير در رفتار يادگيرنده </a:t>
            </a:r>
            <a:r>
              <a:rPr lang="fa-IR" dirty="0"/>
              <a:t>است ·</a:t>
            </a:r>
          </a:p>
          <a:p>
            <a:pPr algn="r"/>
            <a:r>
              <a:rPr lang="fa-IR" dirty="0"/>
              <a:t>نسبتاً دائمي و در عين حال تدريجي، قابل انطباق و انتخابي است ·</a:t>
            </a:r>
          </a:p>
          <a:p>
            <a:pPr algn="r"/>
            <a:r>
              <a:rPr lang="fa-IR" dirty="0"/>
              <a:t>اين تغيير در نتيجه ي تمرين و تكرار و تجربه به وجود مي آيد ·</a:t>
            </a:r>
          </a:p>
          <a:p>
            <a:pPr algn="r"/>
            <a:r>
              <a:rPr lang="fa-IR" dirty="0"/>
              <a:t>يادگيري بطور مستقيم قابل رويت نيست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45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78558"/>
          </a:xfrm>
        </p:spPr>
        <p:txBody>
          <a:bodyPr/>
          <a:lstStyle/>
          <a:p>
            <a:pPr algn="ctr"/>
            <a:r>
              <a:rPr lang="fa-IR" b="1" dirty="0"/>
              <a:t>يادگيري بالغين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/>
              <a:t>بزرگسالي </a:t>
            </a:r>
            <a:r>
              <a:rPr lang="fa-IR" dirty="0"/>
              <a:t>يكي از دورانهاي رشد و تكامل انسان است. تحولات و تغييرات اين دوره از زندگي </a:t>
            </a:r>
            <a:r>
              <a:rPr lang="fa-IR" dirty="0" smtClean="0"/>
              <a:t>، سبب </a:t>
            </a:r>
            <a:r>
              <a:rPr lang="fa-IR" dirty="0"/>
              <a:t>بروز ويژگيها </a:t>
            </a:r>
            <a:r>
              <a:rPr lang="fa-IR" dirty="0" smtClean="0"/>
              <a:t>و</a:t>
            </a:r>
          </a:p>
          <a:p>
            <a:pPr algn="r"/>
            <a:r>
              <a:rPr lang="fa-IR" dirty="0" smtClean="0"/>
              <a:t> </a:t>
            </a:r>
            <a:r>
              <a:rPr lang="fa-IR" dirty="0"/>
              <a:t>رفتارهايي مي شود كه نشان دهنده ي ورود به مرحله اي خاص از زند گي </a:t>
            </a:r>
            <a:r>
              <a:rPr lang="fa-IR" dirty="0" smtClean="0"/>
              <a:t>انسان،يعني </a:t>
            </a:r>
            <a:r>
              <a:rPr lang="fa-IR" dirty="0"/>
              <a:t>بزرگسالي مي باشد</a:t>
            </a:r>
            <a:r>
              <a:rPr lang="fa-IR" dirty="0" smtClean="0"/>
              <a:t>.</a:t>
            </a:r>
          </a:p>
          <a:p>
            <a:pPr algn="r"/>
            <a:r>
              <a:rPr lang="fa-IR" dirty="0" smtClean="0"/>
              <a:t> </a:t>
            </a:r>
            <a:r>
              <a:rPr lang="fa-IR" dirty="0"/>
              <a:t>يادگيري بزرگسالان نيز از اين ويژگي هاي خاص تأثير مي پذيرد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خصوصیات بالغین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b="1" dirty="0" smtClean="0">
                <a:solidFill>
                  <a:srgbClr val="FF0000"/>
                </a:solidFill>
              </a:rPr>
              <a:t>بزرگسالان </a:t>
            </a:r>
            <a:r>
              <a:rPr lang="fa-IR" b="1" dirty="0">
                <a:solidFill>
                  <a:srgbClr val="FF0000"/>
                </a:solidFill>
              </a:rPr>
              <a:t>احساسات و اعمال خود را آن گونه كه مورد قبول جامعه باشد، كنترل و هدايت مي كنند </a:t>
            </a:r>
            <a:r>
              <a:rPr lang="fa-IR" dirty="0"/>
              <a:t>·</a:t>
            </a:r>
          </a:p>
          <a:p>
            <a:pPr algn="r"/>
            <a:r>
              <a:rPr lang="fa-IR" dirty="0"/>
              <a:t>ملاك هاي قضاوت در دوران بزرگسالي بر خلاف جواني بر اساس نظام ارزشي كه خود </a:t>
            </a:r>
            <a:r>
              <a:rPr lang="fa-IR" dirty="0" smtClean="0"/>
              <a:t>تدوين نموده </a:t>
            </a:r>
            <a:r>
              <a:rPr lang="fa-IR" dirty="0"/>
              <a:t>اند، مي باشد و </a:t>
            </a:r>
            <a:r>
              <a:rPr lang="fa-IR" dirty="0" smtClean="0"/>
              <a:t>كمتر</a:t>
            </a:r>
          </a:p>
          <a:p>
            <a:pPr algn="r"/>
            <a:r>
              <a:rPr lang="fa-IR" dirty="0" smtClean="0"/>
              <a:t> </a:t>
            </a:r>
            <a:r>
              <a:rPr lang="fa-IR" dirty="0"/>
              <a:t>تحت تأثير تبليغات بيروني و نظرات و توصيه هاي سايرين قرار مي گيرند.</a:t>
            </a:r>
          </a:p>
          <a:p>
            <a:pPr algn="r"/>
            <a:r>
              <a:rPr lang="fa-IR" dirty="0"/>
              <a:t>بزرگسالان براي حل مسائل و مشكلاتي كه با آن مواجه مي شوند خودشان به طور مستقل اقدام </a:t>
            </a:r>
            <a:r>
              <a:rPr lang="fa-IR" dirty="0" smtClean="0"/>
              <a:t>مي </a:t>
            </a:r>
            <a:r>
              <a:rPr lang="fa-IR" dirty="0"/>
              <a:t>كنند </a:t>
            </a:r>
            <a:r>
              <a:rPr lang="fa-IR" dirty="0" smtClean="0"/>
              <a:t>؛. </a:t>
            </a:r>
            <a:endParaRPr lang="fa-IR" dirty="0"/>
          </a:p>
          <a:p>
            <a:pPr algn="r"/>
            <a:endParaRPr lang="fa-IR" dirty="0"/>
          </a:p>
          <a:p>
            <a:pPr marL="0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هر چقدر از نوجواني و جواني به سمت بزرگسالي پيش رويم، از ميزان كنجكاوي و ماجراجويي فرد كاسته مي شود </a:t>
            </a:r>
            <a:r>
              <a:rPr lang="fa-IR" dirty="0" smtClean="0">
                <a:solidFill>
                  <a:srgbClr val="FF0000"/>
                </a:solidFill>
              </a:rPr>
              <a:t>و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 محافظه  </a:t>
            </a:r>
            <a:r>
              <a:rPr lang="fa-IR" dirty="0">
                <a:solidFill>
                  <a:srgbClr val="FF0000"/>
                </a:solidFill>
              </a:rPr>
              <a:t>كاري و احتياط افزايش مي يابد، لذا </a:t>
            </a:r>
            <a:r>
              <a:rPr lang="fa-IR" dirty="0" smtClean="0">
                <a:solidFill>
                  <a:srgbClr val="FF0000"/>
                </a:solidFill>
              </a:rPr>
              <a:t>بزرگسالان مي </a:t>
            </a:r>
            <a:r>
              <a:rPr lang="fa-IR" dirty="0">
                <a:solidFill>
                  <a:srgbClr val="FF0000"/>
                </a:solidFill>
              </a:rPr>
              <a:t>پذيرند كه لازم نيست همه چيز را فقط خودشان تجربه كنند </a:t>
            </a:r>
            <a:r>
              <a:rPr lang="fa-IR" dirty="0" smtClean="0">
                <a:solidFill>
                  <a:srgbClr val="FF0000"/>
                </a:solidFill>
              </a:rPr>
              <a:t>؛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>
                <a:solidFill>
                  <a:srgbClr val="FF0000"/>
                </a:solidFill>
              </a:rPr>
              <a:t>در نتيجه </a:t>
            </a:r>
            <a:r>
              <a:rPr lang="fa-IR" dirty="0" smtClean="0">
                <a:solidFill>
                  <a:srgbClr val="FF0000"/>
                </a:solidFill>
              </a:rPr>
              <a:t>از </a:t>
            </a:r>
            <a:r>
              <a:rPr lang="fa-IR" dirty="0">
                <a:solidFill>
                  <a:srgbClr val="FF0000"/>
                </a:solidFill>
              </a:rPr>
              <a:t>تجارب ديگران </a:t>
            </a:r>
            <a:r>
              <a:rPr lang="fa-IR" dirty="0" smtClean="0">
                <a:solidFill>
                  <a:srgbClr val="FF0000"/>
                </a:solidFill>
              </a:rPr>
              <a:t>بهره مي </a:t>
            </a:r>
            <a:r>
              <a:rPr lang="fa-IR" dirty="0">
                <a:solidFill>
                  <a:srgbClr val="FF0000"/>
                </a:solidFill>
              </a:rPr>
              <a:t>گيرند ·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8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خصوصیات بالغین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fa-IR" dirty="0"/>
          </a:p>
          <a:p>
            <a:pPr marL="0" indent="0" algn="r">
              <a:buNone/>
            </a:pPr>
            <a:r>
              <a:rPr lang="fa-IR" dirty="0" smtClean="0"/>
              <a:t>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ايشان جهت حل مسائل و مشكلات خود به توصيه ها و راهنمائي هاي ديگران گوش مي دهند </a:t>
            </a:r>
            <a:r>
              <a:rPr lang="fa-IR" dirty="0" smtClean="0"/>
              <a:t>، ولي </a:t>
            </a:r>
            <a:r>
              <a:rPr lang="fa-IR" dirty="0"/>
              <a:t>صددرصد تحت تأثير آنها </a:t>
            </a:r>
            <a:r>
              <a:rPr lang="fa-IR" dirty="0" smtClean="0"/>
              <a:t>قرار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نگرفته و همه ي موارد را كاملاً نمي پذيرند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بزرگسالان براي بهبود و ارتقا ي امور زندگي مايلند خودشان دست اندركار بوده و تمايل ندارند </a:t>
            </a:r>
            <a:r>
              <a:rPr lang="fa-IR" dirty="0" smtClean="0"/>
              <a:t>هيچكس </a:t>
            </a:r>
            <a:r>
              <a:rPr lang="fa-IR" dirty="0"/>
              <a:t>ديگري برايشان تصميم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بگيرد</a:t>
            </a:r>
            <a:r>
              <a:rPr lang="fa-IR" dirty="0"/>
              <a:t>.</a:t>
            </a:r>
          </a:p>
          <a:p>
            <a:pPr marL="0" indent="0" algn="r">
              <a:buNone/>
            </a:pPr>
            <a:r>
              <a:rPr lang="fa-IR" dirty="0"/>
              <a:t>البته ايشان، پس از تصميم گيري، مسؤوليت عواقب ناشي از تصميمات خود را هم به عهده مي گيرند. ·</a:t>
            </a:r>
          </a:p>
          <a:p>
            <a:pPr marL="0" indent="0" algn="r">
              <a:buNone/>
            </a:pPr>
            <a:r>
              <a:rPr lang="fa-IR" dirty="0"/>
              <a:t>بزرگسالان در انجام هر كاري به دليل ارز شي كه براي آن قائل هستند به آن مبادرت مي ورزند نه </a:t>
            </a:r>
            <a:r>
              <a:rPr lang="fa-IR" dirty="0" smtClean="0"/>
              <a:t>بدليل </a:t>
            </a:r>
            <a:r>
              <a:rPr lang="fa-IR" dirty="0"/>
              <a:t>آنكه ديگران از آنها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بخواهند </a:t>
            </a:r>
            <a:r>
              <a:rPr lang="fa-IR" dirty="0"/>
              <a:t>يا دستور دهند . بنابراين در انجام امور ، </a:t>
            </a:r>
            <a:r>
              <a:rPr lang="fa-IR" b="1" dirty="0">
                <a:solidFill>
                  <a:srgbClr val="FF0000"/>
                </a:solidFill>
              </a:rPr>
              <a:t>عامل اصلي حركت </a:t>
            </a:r>
            <a:r>
              <a:rPr lang="fa-IR" b="1" dirty="0" smtClean="0">
                <a:solidFill>
                  <a:srgbClr val="FF0000"/>
                </a:solidFill>
              </a:rPr>
              <a:t>آنها احساس </a:t>
            </a:r>
            <a:r>
              <a:rPr lang="fa-IR" b="1" dirty="0">
                <a:solidFill>
                  <a:srgbClr val="FF0000"/>
                </a:solidFill>
              </a:rPr>
              <a:t>نياز فردي است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dirty="0"/>
              <a:t>بعضي از </a:t>
            </a:r>
            <a:r>
              <a:rPr lang="fa-IR" b="1" dirty="0"/>
              <a:t>مشكلات </a:t>
            </a:r>
            <a:r>
              <a:rPr lang="fa-IR" b="1" dirty="0" smtClean="0"/>
              <a:t>رايج یادگيري بزرگسالان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۱- </a:t>
            </a:r>
            <a:r>
              <a:rPr lang="fa-IR" dirty="0"/>
              <a:t>يادگيري در اين گروه سني بيشتر از طريق تركيب اطلاعات و ارزشيابي آنهاست . بنابراين </a:t>
            </a:r>
            <a:r>
              <a:rPr lang="fa-IR" dirty="0" smtClean="0"/>
              <a:t>سطوح پائين </a:t>
            </a:r>
            <a:r>
              <a:rPr lang="fa-IR" dirty="0"/>
              <a:t>تر حيطه </a:t>
            </a:r>
            <a:r>
              <a:rPr lang="fa-IR" dirty="0" smtClean="0"/>
              <a:t>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شناختي كه مبتني بر حفظ كردن و تقليد از استاد است </a:t>
            </a:r>
            <a:r>
              <a:rPr lang="fa-IR" dirty="0" smtClean="0"/>
              <a:t>كارآيي </a:t>
            </a:r>
            <a:r>
              <a:rPr lang="fa-IR" dirty="0"/>
              <a:t>چنداني </a:t>
            </a:r>
            <a:r>
              <a:rPr lang="fa-IR" dirty="0" smtClean="0"/>
              <a:t>ندارد.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بلكه </a:t>
            </a:r>
            <a:r>
              <a:rPr lang="fa-IR" b="1" dirty="0">
                <a:solidFill>
                  <a:srgbClr val="FF0000"/>
                </a:solidFill>
              </a:rPr>
              <a:t>روش حل مسأله و مطالعه مستقل كه سطوح تركيب و ارزشيابي را در حين يادگيري </a:t>
            </a:r>
            <a:r>
              <a:rPr lang="fa-IR" b="1" dirty="0" smtClean="0">
                <a:solidFill>
                  <a:srgbClr val="FF0000"/>
                </a:solidFill>
              </a:rPr>
              <a:t>فعال مي </a:t>
            </a:r>
            <a:r>
              <a:rPr lang="fa-IR" b="1" dirty="0">
                <a:solidFill>
                  <a:srgbClr val="FF0000"/>
                </a:solidFill>
              </a:rPr>
              <a:t>سازد، بسيار جذاب تر </a:t>
            </a:r>
            <a:r>
              <a:rPr lang="fa-IR" b="1" dirty="0" smtClean="0">
                <a:solidFill>
                  <a:srgbClr val="FF0000"/>
                </a:solidFill>
              </a:rPr>
              <a:t>و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fa-IR" b="1" dirty="0">
                <a:solidFill>
                  <a:srgbClr val="FF0000"/>
                </a:solidFill>
              </a:rPr>
              <a:t>كارآتر خواهد بود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۲- با توجه به ويژگي هاي ذكر شده براي يك فرد بزرگسال، پس از يادگيري و تثبيت يك </a:t>
            </a:r>
            <a:r>
              <a:rPr lang="fa-IR" dirty="0" smtClean="0"/>
              <a:t>موضوع در </a:t>
            </a:r>
            <a:r>
              <a:rPr lang="fa-IR" dirty="0"/>
              <a:t>ذهن </a:t>
            </a:r>
            <a:r>
              <a:rPr lang="fa-IR" dirty="0" smtClean="0"/>
              <a:t>وي، </a:t>
            </a:r>
            <a:r>
              <a:rPr lang="fa-IR" dirty="0"/>
              <a:t>دور </a:t>
            </a:r>
            <a:r>
              <a:rPr lang="fa-IR" dirty="0" smtClean="0"/>
              <a:t>ريختن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و فراموش كر دن آن كاري بسيار مشكل است و اغلب حتي آموزش </a:t>
            </a:r>
            <a:r>
              <a:rPr lang="fa-IR" dirty="0" smtClean="0"/>
              <a:t>مجدد نمي </a:t>
            </a:r>
            <a:r>
              <a:rPr lang="fa-IR" dirty="0"/>
              <a:t>تواند موضوعات تثبيت شده در ذهن را </a:t>
            </a:r>
            <a:r>
              <a:rPr lang="fa-IR" dirty="0" smtClean="0"/>
              <a:t>تغيير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دهد و فرد بزرگسال مجددًا به همان شيوه </a:t>
            </a:r>
            <a:r>
              <a:rPr lang="fa-IR" dirty="0" smtClean="0"/>
              <a:t>ي قبلي </a:t>
            </a:r>
            <a:r>
              <a:rPr lang="fa-IR" dirty="0"/>
              <a:t>خود باز مي گردد</a:t>
            </a: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585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بعضي از </a:t>
            </a:r>
            <a:r>
              <a:rPr lang="fa-IR" b="1" dirty="0"/>
              <a:t>مشكلات رايج یادگيري بزرگسالان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/>
              <a:t>۳- </a:t>
            </a:r>
            <a:r>
              <a:rPr lang="fa-IR" b="1" dirty="0">
                <a:solidFill>
                  <a:srgbClr val="FF0000"/>
                </a:solidFill>
              </a:rPr>
              <a:t>افراد بزرگسال در برابر تغيير مقاومت مي كنند </a:t>
            </a:r>
            <a:r>
              <a:rPr lang="fa-IR" dirty="0"/>
              <a:t>زيرا نسبت به نتايج آموخته هاي </a:t>
            </a:r>
            <a:r>
              <a:rPr lang="fa-IR" dirty="0" smtClean="0"/>
              <a:t>جديد اطمينان ندارند </a:t>
            </a:r>
            <a:r>
              <a:rPr lang="fa-IR" dirty="0"/>
              <a:t>و اغلب در </a:t>
            </a:r>
            <a:r>
              <a:rPr lang="fa-IR" dirty="0" smtClean="0"/>
              <a:t>جريان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دورة آموزشي افراد، مقاوم و تسليم ناپذير مي شوند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۴- پس از خاتمه ي دوره ي آموزشي بدليل مذكور، مجددًا در انطباق با موقعيت كاري جديد با </a:t>
            </a:r>
            <a:r>
              <a:rPr lang="fa-IR" dirty="0" smtClean="0"/>
              <a:t>يك بحران </a:t>
            </a:r>
            <a:r>
              <a:rPr lang="fa-IR" dirty="0"/>
              <a:t>دروني مواجه </a:t>
            </a:r>
            <a:r>
              <a:rPr lang="fa-IR" dirty="0" smtClean="0"/>
              <a:t>مي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شوند و چنانچه در تطبيق دادن خود دچار مشكل جدي شوند ، خطر </a:t>
            </a:r>
            <a:r>
              <a:rPr lang="fa-IR" dirty="0" smtClean="0"/>
              <a:t>رها نمودن </a:t>
            </a:r>
            <a:r>
              <a:rPr lang="fa-IR" dirty="0"/>
              <a:t>فعاليت و ترك سازمان توسط وي نيز وجود دارد.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81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b="1" dirty="0" smtClean="0"/>
              <a:t>اصول آموزشی مؤثر در محیط یادگیری بالینی</a:t>
            </a:r>
            <a:br>
              <a:rPr lang="fa-IR" b="1" dirty="0" smtClean="0"/>
            </a:br>
            <a:r>
              <a:rPr lang="fa-IR" b="1" dirty="0" smtClean="0"/>
              <a:t/>
            </a:r>
            <a:br>
              <a:rPr lang="fa-IR" b="1" dirty="0" smtClean="0"/>
            </a:br>
            <a:r>
              <a:rPr lang="fa-IR" b="1" dirty="0" smtClean="0"/>
              <a:t>(آموزش سرپایی و بالینی)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 dirty="0" smtClean="0"/>
          </a:p>
          <a:p>
            <a:r>
              <a:rPr lang="fa-IR" sz="3200" b="1" dirty="0" smtClean="0"/>
              <a:t>دکتر راحله نعمتی نئوناتولوژیست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46160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بعضي از </a:t>
            </a:r>
            <a:r>
              <a:rPr lang="fa-IR" b="1" dirty="0"/>
              <a:t>مشكلات رايج یادگيري بزرگسالان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يك فرد </a:t>
            </a:r>
            <a:r>
              <a:rPr lang="fa-IR" dirty="0" smtClean="0"/>
              <a:t>بزرگسال بيشتر </a:t>
            </a:r>
            <a:r>
              <a:rPr lang="fa-IR" dirty="0"/>
              <a:t>علاقمند به يادگيري محسوسات است تا مجردات،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به </a:t>
            </a:r>
            <a:r>
              <a:rPr lang="fa-IR" dirty="0"/>
              <a:t>عبارت ساده تر مايل است يادگيري </a:t>
            </a:r>
            <a:r>
              <a:rPr lang="fa-IR" dirty="0" smtClean="0"/>
              <a:t>وي ،بيشتر </a:t>
            </a:r>
            <a:r>
              <a:rPr lang="fa-IR" dirty="0"/>
              <a:t>از طريق اشياء ملموس باشد تا نظريه ها (به چگونگي بيشتر علاقه دارد تا به چراها</a:t>
            </a:r>
            <a:r>
              <a:rPr lang="fa-IR" dirty="0" smtClean="0"/>
              <a:t>)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پس </a:t>
            </a:r>
            <a:r>
              <a:rPr lang="fa-IR" dirty="0" smtClean="0"/>
              <a:t>قبول كوركورانه </a:t>
            </a:r>
            <a:r>
              <a:rPr lang="fa-IR" dirty="0"/>
              <a:t>دستور العمل هاي استاد يا كتاب، كم اثرتر از تجربه و لمس كردن آن، توسط خود </a:t>
            </a:r>
            <a:r>
              <a:rPr lang="fa-IR" dirty="0" smtClean="0"/>
              <a:t>شخص مي </a:t>
            </a:r>
            <a:r>
              <a:rPr lang="fa-IR" dirty="0"/>
              <a:t>باشد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بنابراين به نظر مي رسد استفاده از شيوه هاي اكتشافي و حل مسأله مناسب ترين </a:t>
            </a:r>
            <a:r>
              <a:rPr lang="fa-IR" dirty="0" smtClean="0"/>
              <a:t>روش است.</a:t>
            </a:r>
          </a:p>
          <a:p>
            <a:pPr marL="0" indent="0" algn="r">
              <a:buNone/>
            </a:pPr>
            <a:r>
              <a:rPr lang="fa-IR" dirty="0" smtClean="0"/>
              <a:t> به بیان ديگر، در </a:t>
            </a:r>
            <a:r>
              <a:rPr lang="fa-IR" dirty="0"/>
              <a:t>اين </a:t>
            </a:r>
            <a:r>
              <a:rPr lang="fa-IR" dirty="0" smtClean="0"/>
              <a:t>روش معلم </a:t>
            </a:r>
            <a:r>
              <a:rPr lang="fa-IR" dirty="0"/>
              <a:t>به جاي بيان دستور العمل ها، صرفاً نقش هدايت كننده و راهنما را </a:t>
            </a:r>
            <a:r>
              <a:rPr lang="fa-IR" dirty="0" smtClean="0"/>
              <a:t>دارد.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11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بعضي از </a:t>
            </a:r>
            <a:r>
              <a:rPr lang="fa-IR" b="1" dirty="0"/>
              <a:t>مشكلات رايج یادگيري بزرگسالان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برآورد </a:t>
            </a:r>
            <a:r>
              <a:rPr lang="fa-IR" dirty="0"/>
              <a:t>كردن زمان براي فرد بزرگسال بسيار جذاب </a:t>
            </a:r>
            <a:r>
              <a:rPr lang="fa-IR" dirty="0" smtClean="0"/>
              <a:t>است، زيرا </a:t>
            </a:r>
            <a:r>
              <a:rPr lang="fa-IR" dirty="0"/>
              <a:t>زمان </a:t>
            </a:r>
            <a:r>
              <a:rPr lang="fa-IR" dirty="0" smtClean="0"/>
              <a:t>آموزشي براي </a:t>
            </a:r>
            <a:r>
              <a:rPr lang="fa-IR" dirty="0"/>
              <a:t>فرد بالغ يك متغير مهم است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افراد بزرگسال با تجديد نظر در آموخته هاي قبلي به آموخته </a:t>
            </a:r>
            <a:r>
              <a:rPr lang="fa-IR" dirty="0" smtClean="0"/>
              <a:t>هاي جديد </a:t>
            </a:r>
            <a:r>
              <a:rPr lang="fa-IR" dirty="0"/>
              <a:t>مي رسند و بديهي است براي تجديد نظر نيازمند مشورت هستند و مشورت فرآيندي زمان </a:t>
            </a:r>
            <a:r>
              <a:rPr lang="fa-IR" dirty="0" smtClean="0"/>
              <a:t>گيراست.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b="1" dirty="0">
                <a:solidFill>
                  <a:srgbClr val="FF0000"/>
                </a:solidFill>
              </a:rPr>
              <a:t>بنابراين يك فرد بزرگسال به زمان آموزش طولاني تري احتياج دارد</a:t>
            </a:r>
            <a:r>
              <a:rPr lang="fa-IR" dirty="0"/>
              <a:t>.</a:t>
            </a:r>
          </a:p>
          <a:p>
            <a:pPr marL="0" indent="0" algn="r">
              <a:buNone/>
            </a:pPr>
            <a:r>
              <a:rPr lang="fa-IR" dirty="0" smtClean="0"/>
              <a:t>از </a:t>
            </a:r>
            <a:r>
              <a:rPr lang="fa-IR" dirty="0"/>
              <a:t>آنجا كه اغلب يادگيري هاي مناسب يك بزرگسال به </a:t>
            </a:r>
            <a:r>
              <a:rPr lang="fa-IR" dirty="0" smtClean="0"/>
              <a:t>روش انباشتگی هست،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پس دراين صورت دوره هاي آموزشي با</a:t>
            </a:r>
            <a:r>
              <a:rPr lang="fa-IR" b="1" dirty="0">
                <a:solidFill>
                  <a:srgbClr val="FF0000"/>
                </a:solidFill>
              </a:rPr>
              <a:t> طول متوسط حدود سه ماه </a:t>
            </a:r>
            <a:r>
              <a:rPr lang="fa-IR" dirty="0"/>
              <a:t>مناسب تر به نظر مي رسد ، </a:t>
            </a:r>
            <a:r>
              <a:rPr lang="fa-IR" dirty="0" smtClean="0"/>
              <a:t>زيرا زمان </a:t>
            </a:r>
            <a:r>
              <a:rPr lang="fa-IR" dirty="0"/>
              <a:t>لازم را جهت يادگيري طبق روش توصيه شده، فراهم مي سازد.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43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492" y="209330"/>
            <a:ext cx="10058400" cy="1450757"/>
          </a:xfrm>
        </p:spPr>
        <p:txBody>
          <a:bodyPr/>
          <a:lstStyle/>
          <a:p>
            <a:pPr algn="ctr"/>
            <a:r>
              <a:rPr lang="fa-IR" dirty="0" smtClean="0"/>
              <a:t>طراحی آموزشی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مشكلاتي كه يك معلم كلينيكي در طراحي آموزشي بايد به آن توجه كند :</a:t>
            </a:r>
          </a:p>
          <a:p>
            <a:pPr marL="0" indent="0" algn="r">
              <a:buNone/>
            </a:pPr>
            <a:r>
              <a:rPr lang="fa-IR" dirty="0"/>
              <a:t>- ايجاد بالانس و تعادل بين آموزش – تحقيقات – ارائه خدمت</a:t>
            </a:r>
          </a:p>
          <a:p>
            <a:pPr marL="0" indent="0" algn="r">
              <a:buNone/>
            </a:pPr>
            <a:r>
              <a:rPr lang="fa-IR" dirty="0"/>
              <a:t>- آموزش به گروههاي مختلف دانشجويي ( اينترن ، اكسترن، رزيدنت و ..... )</a:t>
            </a:r>
          </a:p>
          <a:p>
            <a:pPr marL="0" indent="0" algn="r">
              <a:buNone/>
            </a:pPr>
            <a:r>
              <a:rPr lang="fa-IR" dirty="0"/>
              <a:t>- مشكلات مربوط به بيماران ( بيماران خيلي بد حال و ..... )</a:t>
            </a:r>
          </a:p>
          <a:p>
            <a:pPr marL="0" indent="0" algn="r">
              <a:buNone/>
            </a:pPr>
            <a:r>
              <a:rPr lang="fa-IR" dirty="0"/>
              <a:t>- عدم وجود انگيزه كافي</a:t>
            </a:r>
          </a:p>
          <a:p>
            <a:pPr marL="0" indent="0" algn="r">
              <a:buNone/>
            </a:pPr>
            <a:r>
              <a:rPr lang="fa-IR" dirty="0"/>
              <a:t>- محيط آموزش باليني خيلي قابل پيش بيني </a:t>
            </a:r>
            <a:r>
              <a:rPr lang="fa-IR" dirty="0" smtClean="0"/>
              <a:t>نيست.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46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مشكلات آموزش باليني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 </a:t>
            </a:r>
          </a:p>
          <a:p>
            <a:pPr marL="0" indent="0" algn="r">
              <a:buNone/>
            </a:pPr>
            <a:r>
              <a:rPr lang="fa-IR" dirty="0"/>
              <a:t>در طراحي آموزش باليني بايد به اين موضوع توجه كرد كه مشكلاتي در روند يادگيري ياددهي اين نوع آموزش وجود </a:t>
            </a:r>
            <a:r>
              <a:rPr lang="fa-IR" dirty="0" smtClean="0"/>
              <a:t>دارد.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اين </a:t>
            </a:r>
            <a:r>
              <a:rPr lang="fa-IR" dirty="0" smtClean="0"/>
              <a:t>مشكلات به </a:t>
            </a:r>
            <a:r>
              <a:rPr lang="fa-IR" dirty="0"/>
              <a:t>شرح زير است:</a:t>
            </a:r>
          </a:p>
          <a:p>
            <a:pPr marL="0" indent="0" algn="r">
              <a:buNone/>
            </a:pPr>
            <a:r>
              <a:rPr lang="fa-IR" dirty="0"/>
              <a:t>- عدم وجود اهداف شفاف</a:t>
            </a:r>
          </a:p>
          <a:p>
            <a:pPr marL="0" indent="0" algn="r">
              <a:buNone/>
            </a:pPr>
            <a:r>
              <a:rPr lang="fa-IR" dirty="0"/>
              <a:t>- تاكيد روي حفظ مطالب بجاي حل مشكل</a:t>
            </a:r>
          </a:p>
          <a:p>
            <a:pPr marL="0" indent="0" algn="r">
              <a:buNone/>
            </a:pPr>
            <a:r>
              <a:rPr lang="fa-IR" dirty="0"/>
              <a:t>- عدم مشاركت شركت كنندگان</a:t>
            </a:r>
          </a:p>
          <a:p>
            <a:pPr marL="0" indent="0" algn="r">
              <a:buNone/>
            </a:pPr>
            <a:r>
              <a:rPr lang="fa-IR" dirty="0"/>
              <a:t>- عدم وجود بازخورد و سرپرستي كامل آموزش دهندگان</a:t>
            </a:r>
          </a:p>
          <a:p>
            <a:pPr marL="0" indent="0" algn="r">
              <a:buNone/>
            </a:pPr>
            <a:r>
              <a:rPr lang="fa-IR" dirty="0"/>
              <a:t>- عدم اختصاص وقت كافي جهت بحث و تبادل نظر</a:t>
            </a:r>
          </a:p>
          <a:p>
            <a:pPr marL="0" indent="0" algn="r">
              <a:buNone/>
            </a:pPr>
            <a:r>
              <a:rPr lang="fa-IR" dirty="0"/>
              <a:t>- عدم همخواني بعضي از مسائل آموزش باليني با بقيه بحثها</a:t>
            </a:r>
            <a:endParaRPr lang="en-US" dirty="0"/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43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آموزش بالینی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</a:rPr>
              <a:t>مشاهده بيمار لازم است اما كافي نيست.</a:t>
            </a:r>
            <a:r>
              <a:rPr lang="fa-IR" dirty="0"/>
              <a:t>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راهنمايي </a:t>
            </a:r>
            <a:r>
              <a:rPr lang="fa-IR" dirty="0"/>
              <a:t>درهر مشاهده، معاينه و تفسير ويژگيهاي مربوطه، مورد نياز است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تجارب حسي </a:t>
            </a:r>
            <a:r>
              <a:rPr lang="fa-IR" dirty="0" smtClean="0"/>
              <a:t>بايد در </a:t>
            </a:r>
            <a:r>
              <a:rPr lang="fa-IR" dirty="0"/>
              <a:t>سطحي قابل درك و با استفاده از بحث و بازتاب آشكار، توضيح داده شده </a:t>
            </a:r>
            <a:r>
              <a:rPr lang="fa-IR" dirty="0" smtClean="0"/>
              <a:t>و </a:t>
            </a:r>
            <a:r>
              <a:rPr lang="fa-IR" dirty="0"/>
              <a:t>به يكديگر ربط داده شوند.</a:t>
            </a:r>
          </a:p>
          <a:p>
            <a:pPr marL="0" indent="0" algn="r">
              <a:buNone/>
            </a:pPr>
            <a:r>
              <a:rPr lang="fa-IR" dirty="0"/>
              <a:t>بنابراين الگوي باليني، به صورت ذهني تقويت شده و از طريق نام پرونده مربوط به گروه تشخيصي، به خاطر آورده مي </a:t>
            </a:r>
            <a:r>
              <a:rPr lang="fa-IR" dirty="0" smtClean="0"/>
              <a:t>شود.</a:t>
            </a:r>
          </a:p>
          <a:p>
            <a:pPr marL="0" indent="0" algn="r">
              <a:buNone/>
            </a:pPr>
            <a:r>
              <a:rPr lang="fa-IR" dirty="0" smtClean="0"/>
              <a:t>و </a:t>
            </a:r>
            <a:r>
              <a:rPr lang="fa-IR" dirty="0"/>
              <a:t>يا </a:t>
            </a:r>
            <a:r>
              <a:rPr lang="fa-IR" dirty="0" smtClean="0"/>
              <a:t>در صورت </a:t>
            </a:r>
            <a:r>
              <a:rPr lang="fa-IR" dirty="0"/>
              <a:t>مشاهده در زماني ديگر شناسايي مي شود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اگر مشاهده نمونه هاي واقعي كافي براي دانشجويان مقدور نمي باشد، مي توان </a:t>
            </a:r>
            <a:r>
              <a:rPr lang="fa-IR" dirty="0" smtClean="0"/>
              <a:t>ازاسلايد </a:t>
            </a:r>
            <a:r>
              <a:rPr lang="fa-IR" dirty="0"/>
              <a:t>هاي رنگي ، عكس و فيلم استفاده </a:t>
            </a:r>
            <a:r>
              <a:rPr lang="fa-IR" dirty="0" smtClean="0"/>
              <a:t>كرد.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15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-138400"/>
            <a:ext cx="10058400" cy="1450757"/>
          </a:xfrm>
        </p:spPr>
        <p:txBody>
          <a:bodyPr/>
          <a:lstStyle/>
          <a:p>
            <a:pPr algn="ctr"/>
            <a:r>
              <a:rPr lang="fa-IR" dirty="0" smtClean="0"/>
              <a:t>آموزش سرپایی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محيط آموزش سرپايي طيف </a:t>
            </a:r>
            <a:r>
              <a:rPr lang="fa-IR" dirty="0" smtClean="0"/>
              <a:t>وسيعي </a:t>
            </a:r>
            <a:r>
              <a:rPr lang="fa-IR" dirty="0"/>
              <a:t>از بيماران با تاريخچه ي باليني و علائم فيزيكي </a:t>
            </a:r>
            <a:r>
              <a:rPr lang="fa-IR" dirty="0" smtClean="0"/>
              <a:t>قابل توجه </a:t>
            </a:r>
            <a:r>
              <a:rPr lang="fa-IR" dirty="0"/>
              <a:t>را شامل مي شود كه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برخلاف </a:t>
            </a:r>
            <a:r>
              <a:rPr lang="fa-IR" dirty="0"/>
              <a:t>بيماران بستري در بيمارستان </a:t>
            </a:r>
            <a:r>
              <a:rPr lang="fa-IR" dirty="0" smtClean="0"/>
              <a:t>، خيلي </a:t>
            </a:r>
            <a:r>
              <a:rPr lang="fa-IR" dirty="0"/>
              <a:t>بد حال نيستند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endParaRPr lang="en-US" dirty="0" smtClean="0"/>
          </a:p>
          <a:p>
            <a:pPr marL="0" indent="0" algn="r">
              <a:buNone/>
            </a:pPr>
            <a:r>
              <a:rPr lang="fa-IR" dirty="0" smtClean="0"/>
              <a:t>بيماران درمحيطي </a:t>
            </a:r>
            <a:r>
              <a:rPr lang="fa-IR" dirty="0"/>
              <a:t>مشابه شرايط حيات حرفه اي آينده ي يك دانشجو ويزيت شده و </a:t>
            </a:r>
            <a:r>
              <a:rPr lang="fa-IR" dirty="0">
                <a:solidFill>
                  <a:srgbClr val="FF0000"/>
                </a:solidFill>
              </a:rPr>
              <a:t>دانشجو در اين </a:t>
            </a:r>
            <a:r>
              <a:rPr lang="fa-IR" dirty="0" smtClean="0">
                <a:solidFill>
                  <a:srgbClr val="FF0000"/>
                </a:solidFill>
              </a:rPr>
              <a:t>شرايط نحوه </a:t>
            </a:r>
            <a:r>
              <a:rPr lang="fa-IR" dirty="0">
                <a:solidFill>
                  <a:srgbClr val="FF0000"/>
                </a:solidFill>
              </a:rPr>
              <a:t>ي مراقبت </a:t>
            </a:r>
            <a:endParaRPr lang="fa-IR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هاي </a:t>
            </a:r>
            <a:r>
              <a:rPr lang="fa-IR" dirty="0">
                <a:solidFill>
                  <a:srgbClr val="FF0000"/>
                </a:solidFill>
              </a:rPr>
              <a:t>اوليه ، مهارت هاي ارتباطي و ارتباطات بين حرفه اي را بهتر مي </a:t>
            </a:r>
            <a:r>
              <a:rPr lang="fa-IR" dirty="0" smtClean="0">
                <a:solidFill>
                  <a:srgbClr val="FF0000"/>
                </a:solidFill>
              </a:rPr>
              <a:t>آموزد.</a:t>
            </a:r>
          </a:p>
          <a:p>
            <a:pPr marL="0" indent="0" algn="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5420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تعریف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fa-IR" dirty="0" smtClean="0"/>
          </a:p>
          <a:p>
            <a:pPr algn="r"/>
            <a:r>
              <a:rPr lang="fa-IR" dirty="0" smtClean="0"/>
              <a:t>محيط </a:t>
            </a:r>
            <a:r>
              <a:rPr lang="fa-IR" dirty="0"/>
              <a:t>آموزش سرپايي فقط شامل در مانگاه هاي آموزشي نشده و بخش هايي نظير اندوسكوپي، فيزيوتراپي، مركز </a:t>
            </a:r>
            <a:r>
              <a:rPr lang="fa-IR" dirty="0" smtClean="0"/>
              <a:t>جراحي</a:t>
            </a:r>
          </a:p>
          <a:p>
            <a:pPr algn="r"/>
            <a:r>
              <a:rPr lang="fa-IR" dirty="0" smtClean="0"/>
              <a:t> </a:t>
            </a:r>
            <a:r>
              <a:rPr lang="fa-IR" dirty="0"/>
              <a:t>هاي سرپايي، اسكرين بيمارستان، كلينيك هاي بين حرفه اي و مطب پزشكان بخش هاي راديولوژي و .... مي گردد</a:t>
            </a:r>
            <a:r>
              <a:rPr lang="fa-IR" dirty="0" smtClean="0"/>
              <a:t>.</a:t>
            </a:r>
          </a:p>
          <a:p>
            <a:pPr algn="r"/>
            <a:endParaRPr lang="fa-IR" dirty="0"/>
          </a:p>
          <a:p>
            <a:pPr marL="457200" lvl="1" indent="0" algn="r">
              <a:buNone/>
            </a:pPr>
            <a:r>
              <a:rPr lang="fa-IR" dirty="0"/>
              <a:t>تغييرات قابل توجهي درسالهاي اخير در تعداد بيماران بيمارستان ها، نوع بيماران، </a:t>
            </a:r>
            <a:r>
              <a:rPr lang="fa-IR" dirty="0" smtClean="0"/>
              <a:t>توقعات دانشجويان</a:t>
            </a:r>
            <a:r>
              <a:rPr lang="fa-IR" dirty="0"/>
              <a:t>، روش ارائه ي خدمات سلامت و همچنين در هدف هاي آموزشي بوجود آمده است . </a:t>
            </a:r>
          </a:p>
          <a:p>
            <a:pPr marL="457200" lvl="1" indent="0" algn="r">
              <a:buNone/>
            </a:pPr>
            <a:endParaRPr lang="fa-IR" dirty="0"/>
          </a:p>
          <a:p>
            <a:pPr marL="457200" lvl="1" indent="0" algn="r">
              <a:buNone/>
            </a:pPr>
            <a:r>
              <a:rPr lang="fa-IR" dirty="0"/>
              <a:t>اين تغييرات سبب شده است كه آموزش پزشكي در جهان بيشتر از محيط هاي آموزش بيمارستاني </a:t>
            </a:r>
            <a:r>
              <a:rPr lang="fa-IR" dirty="0" smtClean="0"/>
              <a:t>به محيط </a:t>
            </a:r>
            <a:r>
              <a:rPr lang="fa-IR" dirty="0"/>
              <a:t>هاي آموزش سرپايي سوق داده شود.</a:t>
            </a:r>
            <a:endParaRPr lang="en-US" dirty="0"/>
          </a:p>
          <a:p>
            <a:pPr algn="r"/>
            <a:endParaRPr lang="en-US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9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مشکلات آموزش سرپایی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/>
              <a:t>در بعضي از محيط هاي آموزشي سرپايي فعلي ، تعداد زياد بيماران و عجله آنان براي درمان و </a:t>
            </a:r>
            <a:r>
              <a:rPr lang="fa-IR" dirty="0" smtClean="0"/>
              <a:t>عدم ساختاري </a:t>
            </a:r>
            <a:r>
              <a:rPr lang="fa-IR" dirty="0"/>
              <a:t>براي </a:t>
            </a:r>
            <a:r>
              <a:rPr lang="fa-IR" dirty="0" smtClean="0"/>
              <a:t>انتخاب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بيماران، امكان يك آموزش سازمان يافته را كم مي كند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كوچك </a:t>
            </a:r>
            <a:r>
              <a:rPr lang="fa-IR" b="1" dirty="0">
                <a:solidFill>
                  <a:srgbClr val="FF0000"/>
                </a:solidFill>
              </a:rPr>
              <a:t>بودن محيط </a:t>
            </a:r>
            <a:r>
              <a:rPr lang="fa-IR" b="1" dirty="0" smtClean="0">
                <a:solidFill>
                  <a:srgbClr val="FF0000"/>
                </a:solidFill>
              </a:rPr>
              <a:t>هاي آموزشي</a:t>
            </a:r>
            <a:r>
              <a:rPr lang="fa-IR" b="1" dirty="0">
                <a:solidFill>
                  <a:srgbClr val="FF0000"/>
                </a:solidFill>
              </a:rPr>
              <a:t>، بارسنگين آموزش كلينيكي و تعداد زياد بيمار</a:t>
            </a:r>
            <a:r>
              <a:rPr lang="fa-IR" dirty="0"/>
              <a:t> ، آموزش دانشجويان بخصوص </a:t>
            </a:r>
            <a:r>
              <a:rPr lang="fa-IR" dirty="0" smtClean="0"/>
              <a:t>دانشجوياني</a:t>
            </a:r>
          </a:p>
          <a:p>
            <a:pPr marL="0" indent="0" algn="r">
              <a:buNone/>
            </a:pPr>
            <a:r>
              <a:rPr lang="fa-IR" dirty="0" smtClean="0"/>
              <a:t> كه تازه </a:t>
            </a:r>
            <a:r>
              <a:rPr lang="fa-IR" dirty="0"/>
              <a:t>وارد محيط باليني شده اند را دچار مشكل مي كند.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67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مرکز آموزش درمانگاه سرپایی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اين </a:t>
            </a:r>
            <a:r>
              <a:rPr lang="fa-IR" dirty="0" smtClean="0"/>
              <a:t>مشكلات بوسيله </a:t>
            </a:r>
            <a:r>
              <a:rPr lang="fa-IR" dirty="0"/>
              <a:t>ي ايجاد يك محيط آموزش سرپايي مناسب و طراحي دقيق </a:t>
            </a:r>
            <a:r>
              <a:rPr lang="fa-IR" dirty="0" smtClean="0"/>
              <a:t>آن در قالب «مركز </a:t>
            </a:r>
            <a:r>
              <a:rPr lang="fa-IR" dirty="0"/>
              <a:t>آموزش </a:t>
            </a:r>
            <a:r>
              <a:rPr lang="fa-IR" dirty="0" smtClean="0"/>
              <a:t>درمانگاه سرپایي» قابل حل است.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در اين مركز طب </a:t>
            </a:r>
            <a:r>
              <a:rPr lang="fa-IR" dirty="0" smtClean="0"/>
              <a:t>سرپايي، </a:t>
            </a:r>
            <a:r>
              <a:rPr lang="fa-IR" dirty="0"/>
              <a:t>برحسب مقطع دانشجويان ، تاريخچه ي بيماري، معاينه ي فيزيكي </a:t>
            </a:r>
            <a:r>
              <a:rPr lang="fa-IR" dirty="0" smtClean="0"/>
              <a:t>و تشخيص </a:t>
            </a:r>
            <a:r>
              <a:rPr lang="fa-IR" dirty="0"/>
              <a:t>و درمان ، </a:t>
            </a:r>
            <a:r>
              <a:rPr lang="fa-IR" dirty="0" smtClean="0"/>
              <a:t>توسط</a:t>
            </a:r>
          </a:p>
          <a:p>
            <a:pPr marL="0" indent="0" algn="r">
              <a:buNone/>
            </a:pPr>
            <a:r>
              <a:rPr lang="fa-IR" dirty="0" smtClean="0"/>
              <a:t> بيماران </a:t>
            </a:r>
            <a:r>
              <a:rPr lang="fa-IR" dirty="0"/>
              <a:t>مشخصي آموزش داده مي شود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اين </a:t>
            </a:r>
            <a:r>
              <a:rPr lang="fa-IR" dirty="0"/>
              <a:t>تجربه ي كلينيكي مي </a:t>
            </a:r>
            <a:r>
              <a:rPr lang="fa-IR" dirty="0" smtClean="0"/>
              <a:t>تواند با </a:t>
            </a:r>
            <a:r>
              <a:rPr lang="fa-IR" dirty="0"/>
              <a:t>هر آموزش ديگري در طول دوره ي آموزش دانشجو همراه گردد.</a:t>
            </a:r>
          </a:p>
          <a:p>
            <a:pPr marL="0" indent="0" algn="r">
              <a:buNone/>
            </a:pPr>
            <a:r>
              <a:rPr lang="fa-IR" dirty="0"/>
              <a:t>در اين مركز امكان آموزش مواردي نظير مهارت هاي ارتباطي و مهارت هاي پايه درمعاينه ، </a:t>
            </a:r>
            <a:r>
              <a:rPr lang="fa-IR" dirty="0" smtClean="0"/>
              <a:t>ثبت علائم </a:t>
            </a:r>
            <a:r>
              <a:rPr lang="fa-IR" dirty="0"/>
              <a:t>حياتي، </a:t>
            </a:r>
            <a:r>
              <a:rPr lang="fa-IR" dirty="0" smtClean="0"/>
              <a:t>گرفتن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فشارخون و ... به دانشجويان سال هاي اول دوره ي پزشكي وجود دارد 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طراحی درمانگاه سرپایی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/>
              <a:t>براي طراحي اين مركز گام هاي زير بايستي برداشته شود:</a:t>
            </a:r>
          </a:p>
          <a:p>
            <a:pPr algn="r"/>
            <a:r>
              <a:rPr lang="fa-IR" b="1" dirty="0"/>
              <a:t>الف : مرحله طراحي</a:t>
            </a:r>
          </a:p>
          <a:p>
            <a:pPr algn="r"/>
            <a:r>
              <a:rPr lang="fa-IR" dirty="0"/>
              <a:t>۱- اختصاص وقت كافي جهت اشتراك مساعي با مسئولين ارشد دانشگاهي و توافق با آنان </a:t>
            </a:r>
            <a:r>
              <a:rPr lang="fa-IR" dirty="0" smtClean="0"/>
              <a:t>وهمچنين </a:t>
            </a:r>
            <a:r>
              <a:rPr lang="fa-IR" dirty="0"/>
              <a:t>مشخص كردن هويت </a:t>
            </a:r>
            <a:endParaRPr lang="fa-IR" dirty="0" smtClean="0"/>
          </a:p>
          <a:p>
            <a:pPr algn="r"/>
            <a:r>
              <a:rPr lang="fa-IR" dirty="0" smtClean="0"/>
              <a:t>مركز </a:t>
            </a:r>
            <a:r>
              <a:rPr lang="fa-IR" dirty="0"/>
              <a:t>و زمان شروع برنامه</a:t>
            </a:r>
          </a:p>
          <a:p>
            <a:pPr algn="r"/>
            <a:r>
              <a:rPr lang="fa-IR" dirty="0"/>
              <a:t>۲- مشخص نمودن نيازهاي برنامه ي آموزشي و تعيين اهداف آموزش در هر مقطع</a:t>
            </a:r>
          </a:p>
          <a:p>
            <a:pPr algn="r"/>
            <a:r>
              <a:rPr lang="fa-IR" dirty="0"/>
              <a:t>۳- تشكيل گروهي از اساتيد علاقه مند جهت همكاري</a:t>
            </a:r>
          </a:p>
          <a:p>
            <a:pPr algn="r"/>
            <a:r>
              <a:rPr lang="fa-IR" dirty="0"/>
              <a:t>۴- مشخص كردن محل مناسب جهت كار، بسته به تعداد دانشجويان و وسعت كار</a:t>
            </a:r>
          </a:p>
          <a:p>
            <a:pPr algn="r"/>
            <a:r>
              <a:rPr lang="fa-IR" dirty="0"/>
              <a:t>۵- بودجه ي كافي جهت تجهيز مركز ، حق الزحمه ي بيماران استاندارد و ....</a:t>
            </a:r>
          </a:p>
          <a:p>
            <a:pPr algn="r"/>
            <a:r>
              <a:rPr lang="fa-IR" dirty="0"/>
              <a:t>۶- تأمين منابع درسي مناسب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28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برنامه ي آموزشي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563" y="2084832"/>
            <a:ext cx="10778544" cy="4351338"/>
          </a:xfrm>
        </p:spPr>
        <p:txBody>
          <a:bodyPr>
            <a:normAutofit lnSpcReduction="10000"/>
          </a:bodyPr>
          <a:lstStyle/>
          <a:p>
            <a:pPr marL="457200" lvl="1" indent="0" algn="r">
              <a:buNone/>
            </a:pPr>
            <a:r>
              <a:rPr lang="fa-IR" dirty="0"/>
              <a:t>هدف اصلي برنامه ي آموزشي، </a:t>
            </a:r>
            <a:r>
              <a:rPr lang="fa-IR" dirty="0">
                <a:solidFill>
                  <a:srgbClr val="FF0000"/>
                </a:solidFill>
              </a:rPr>
              <a:t>تربيت نيروي انساني ماهر و متخصص </a:t>
            </a:r>
            <a:r>
              <a:rPr lang="fa-IR" dirty="0"/>
              <a:t>مورد نياز براي </a:t>
            </a:r>
            <a:r>
              <a:rPr lang="fa-IR" dirty="0" smtClean="0"/>
              <a:t>انجام</a:t>
            </a:r>
          </a:p>
          <a:p>
            <a:pPr marL="457200" lvl="1" indent="0" algn="r">
              <a:buNone/>
            </a:pPr>
            <a:r>
              <a:rPr lang="fa-IR" dirty="0" smtClean="0"/>
              <a:t>یک سری وظایف معين است كه جامعه به وجود صاحبان حرفه هاي آن وظايف ، نياز دارد .</a:t>
            </a:r>
          </a:p>
          <a:p>
            <a:pPr marL="457200" lvl="1" indent="0" algn="r">
              <a:buNone/>
            </a:pPr>
            <a:r>
              <a:rPr lang="fa-IR" dirty="0" smtClean="0"/>
              <a:t> </a:t>
            </a:r>
            <a:endParaRPr lang="en-US" dirty="0" smtClean="0"/>
          </a:p>
          <a:p>
            <a:pPr marL="457200" lvl="1" indent="0" algn="r">
              <a:buNone/>
            </a:pPr>
            <a:r>
              <a:rPr lang="fa-IR" dirty="0" smtClean="0"/>
              <a:t>بنابراين </a:t>
            </a:r>
            <a:r>
              <a:rPr lang="fa-IR" dirty="0"/>
              <a:t>برنامه ي آموزشي بايد به گونه اي طراحي شود كه بتواند به </a:t>
            </a:r>
            <a:r>
              <a:rPr lang="fa-IR" dirty="0">
                <a:solidFill>
                  <a:srgbClr val="FF0000"/>
                </a:solidFill>
              </a:rPr>
              <a:t>سه هدف عمده </a:t>
            </a:r>
            <a:r>
              <a:rPr lang="fa-IR" dirty="0"/>
              <a:t>ي زير </a:t>
            </a:r>
            <a:r>
              <a:rPr lang="fa-IR" dirty="0" smtClean="0"/>
              <a:t>دستيابي پيدا </a:t>
            </a:r>
            <a:r>
              <a:rPr lang="fa-IR" dirty="0"/>
              <a:t>كند</a:t>
            </a:r>
            <a:r>
              <a:rPr lang="fa-IR" dirty="0" smtClean="0"/>
              <a:t>:</a:t>
            </a:r>
            <a:endParaRPr lang="fa-IR" dirty="0"/>
          </a:p>
          <a:p>
            <a:pPr marL="457200" lvl="1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الف: رشد شخصي و فردي</a:t>
            </a:r>
          </a:p>
          <a:p>
            <a:pPr marL="457200" lvl="1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ب: شايستگي فردي و اجتماعي</a:t>
            </a:r>
          </a:p>
          <a:p>
            <a:pPr marL="457200" lvl="1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ج: كسب مهارت هاي يادگيري </a:t>
            </a:r>
            <a:r>
              <a:rPr lang="fa-IR" dirty="0" smtClean="0">
                <a:solidFill>
                  <a:srgbClr val="FF0000"/>
                </a:solidFill>
              </a:rPr>
              <a:t>مداوم</a:t>
            </a:r>
          </a:p>
          <a:p>
            <a:pPr marL="457200" lvl="1" indent="0" algn="r">
              <a:buNone/>
            </a:pPr>
            <a:endParaRPr lang="fa-IR" dirty="0" smtClean="0">
              <a:solidFill>
                <a:srgbClr val="FF0000"/>
              </a:solidFill>
            </a:endParaRPr>
          </a:p>
          <a:p>
            <a:pPr marL="457200" lvl="1" indent="0" algn="r">
              <a:buNone/>
            </a:pPr>
            <a:r>
              <a:rPr lang="fa-IR" dirty="0" smtClean="0"/>
              <a:t>برنامه </a:t>
            </a:r>
            <a:r>
              <a:rPr lang="fa-IR" dirty="0"/>
              <a:t>ي آموزشي، مقوله اي فراتر </a:t>
            </a:r>
            <a:r>
              <a:rPr lang="fa-IR" dirty="0" smtClean="0"/>
              <a:t>از </a:t>
            </a:r>
            <a:r>
              <a:rPr lang="fa-IR" dirty="0"/>
              <a:t>محتواي درسي </a:t>
            </a:r>
            <a:r>
              <a:rPr lang="fa-IR" dirty="0" smtClean="0"/>
              <a:t>است.</a:t>
            </a:r>
          </a:p>
          <a:p>
            <a:pPr marL="457200" lvl="1" indent="0" algn="r">
              <a:buNone/>
            </a:pPr>
            <a:endParaRPr lang="fa-IR" dirty="0"/>
          </a:p>
          <a:p>
            <a:pPr marL="457200" lvl="1" indent="0" algn="r">
              <a:buNone/>
            </a:pPr>
            <a:r>
              <a:rPr lang="fa-IR" dirty="0" smtClean="0"/>
              <a:t>برنامه آموزشی شامل تمام مسائلي است كه در امر آموزش اتفاق مي افتد .</a:t>
            </a:r>
          </a:p>
          <a:p>
            <a:pPr marL="457200" lvl="1" indent="0" algn="r">
              <a:buNone/>
            </a:pPr>
            <a:endParaRPr lang="fa-IR" dirty="0"/>
          </a:p>
          <a:p>
            <a:pPr marL="457200" lvl="1" indent="0" algn="r">
              <a:buNone/>
            </a:pPr>
            <a:r>
              <a:rPr lang="fa-IR" dirty="0" smtClean="0"/>
              <a:t>صاحب نظران معتقدند كه برنامه </a:t>
            </a:r>
            <a:r>
              <a:rPr lang="fa-IR" dirty="0"/>
              <a:t>آموزشي در واقع كنش و واكنش سازمان يافته اي است كه ميان </a:t>
            </a:r>
            <a:r>
              <a:rPr lang="fa-IR" dirty="0" smtClean="0"/>
              <a:t>دانشجويان و اساتید با </a:t>
            </a:r>
            <a:endParaRPr lang="fa-IR" dirty="0"/>
          </a:p>
          <a:p>
            <a:pPr marL="457200" lvl="1" indent="0" algn="r">
              <a:buNone/>
            </a:pPr>
            <a:r>
              <a:rPr lang="fa-IR" dirty="0" smtClean="0"/>
              <a:t>توجه </a:t>
            </a:r>
            <a:r>
              <a:rPr lang="fa-IR" dirty="0"/>
              <a:t>به موضوع زمان، امكانات فضاي فيزيكي ، تجهيزات ، محتوا و استراتژيهاي آموزشي </a:t>
            </a:r>
            <a:r>
              <a:rPr lang="fa-IR" dirty="0" smtClean="0"/>
              <a:t>بوقوع می پیوندد.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66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>طراحی درمانگاه سرپایی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r>
              <a:rPr lang="fa-IR" b="1" dirty="0"/>
              <a:t>ب : مرحله ي اجرا</a:t>
            </a:r>
          </a:p>
          <a:p>
            <a:pPr marL="0" indent="0" algn="r">
              <a:buNone/>
            </a:pPr>
            <a:r>
              <a:rPr lang="fa-IR" dirty="0"/>
              <a:t>۱- آموزش اعضاي </a:t>
            </a:r>
            <a:r>
              <a:rPr lang="fa-IR" dirty="0" smtClean="0"/>
              <a:t>هيأت </a:t>
            </a:r>
            <a:r>
              <a:rPr lang="fa-IR" dirty="0"/>
              <a:t>علمي علاقه مند در خصوص روش هاي نوين آموزش سرپايي </a:t>
            </a:r>
            <a:r>
              <a:rPr lang="fa-IR" dirty="0" smtClean="0"/>
              <a:t>، آموزش مربيان </a:t>
            </a:r>
            <a:r>
              <a:rPr lang="fa-IR" dirty="0"/>
              <a:t>و دستياران علاقه </a:t>
            </a:r>
            <a:r>
              <a:rPr lang="fa-IR" dirty="0" smtClean="0"/>
              <a:t>مند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جهت آموزش بهتر دانشجويان</a:t>
            </a:r>
          </a:p>
          <a:p>
            <a:pPr marL="0" indent="0" algn="r">
              <a:buNone/>
            </a:pPr>
            <a:r>
              <a:rPr lang="fa-IR" dirty="0"/>
              <a:t>۲- بررسي امكان استفاده از مركز جهت آموزش رده هاي بالاتر نظير دستياران و فلوها</a:t>
            </a:r>
          </a:p>
          <a:p>
            <a:pPr marL="0" indent="0" algn="r">
              <a:buNone/>
            </a:pPr>
            <a:r>
              <a:rPr lang="fa-IR" dirty="0"/>
              <a:t>۳- تهيه ي بانك بيماران استاندارد يا بيماران ارجاع داده شده</a:t>
            </a:r>
          </a:p>
          <a:p>
            <a:pPr marL="0" indent="0" algn="r">
              <a:buNone/>
            </a:pPr>
            <a:r>
              <a:rPr lang="fa-IR" dirty="0"/>
              <a:t>تعدادي بيمار استاندارد و بيمارنما بايستي آموزش داده شوند و بيماراني كه داراي </a:t>
            </a:r>
            <a:r>
              <a:rPr lang="fa-IR" dirty="0" smtClean="0"/>
              <a:t>علائم حياتي </a:t>
            </a:r>
            <a:r>
              <a:rPr lang="fa-IR" dirty="0"/>
              <a:t>پايدار بوده وليكن يافته ي باليني </a:t>
            </a:r>
            <a:r>
              <a:rPr lang="fa-IR" dirty="0" smtClean="0"/>
              <a:t>قابل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توجهي </a:t>
            </a:r>
            <a:r>
              <a:rPr lang="fa-IR" dirty="0" smtClean="0"/>
              <a:t>نظيربزرگ </a:t>
            </a:r>
            <a:r>
              <a:rPr lang="fa-IR" dirty="0"/>
              <a:t>شد ن طحال، مرمر </a:t>
            </a:r>
            <a:r>
              <a:rPr lang="fa-IR" dirty="0" smtClean="0"/>
              <a:t>قابل توجه  </a:t>
            </a:r>
            <a:r>
              <a:rPr lang="fa-IR" dirty="0"/>
              <a:t>و ... را دارند ، به عنوان بيمار ارجاع داده شده و داوطلب در نظر </a:t>
            </a:r>
            <a:r>
              <a:rPr lang="fa-IR" dirty="0" smtClean="0"/>
              <a:t>گرفته شوند .</a:t>
            </a:r>
            <a:endParaRPr lang="en-US" dirty="0"/>
          </a:p>
          <a:p>
            <a:pPr marL="0" indent="0" algn="r">
              <a:buNone/>
            </a:pPr>
            <a:r>
              <a:rPr lang="fa-IR" dirty="0"/>
              <a:t>۴- طراحي يك برنامه آموزشي</a:t>
            </a:r>
          </a:p>
          <a:p>
            <a:pPr marL="0" indent="0" algn="r">
              <a:buNone/>
            </a:pPr>
            <a:r>
              <a:rPr lang="fa-IR" dirty="0"/>
              <a:t>لازم است دانشجويان از نظر تعداد و مقطع به گروه هاي مختلف تقسيم شده و اهداف </a:t>
            </a:r>
            <a:r>
              <a:rPr lang="fa-IR" dirty="0" smtClean="0"/>
              <a:t>آموزشي درمانگاهي </a:t>
            </a:r>
            <a:r>
              <a:rPr lang="fa-IR" dirty="0"/>
              <a:t>وتجربيات آموزشي مورد نظر دقيقاً تعريف شوند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10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 smtClean="0"/>
              <a:t>ارزشيابي در درمانگاه سرپایی</a:t>
            </a:r>
            <a:r>
              <a:rPr lang="fa-IR" b="1" dirty="0"/>
              <a:t/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۱- </a:t>
            </a:r>
            <a:r>
              <a:rPr lang="fa-IR" dirty="0"/>
              <a:t>انجام ارزشيابي ۳۶۰ درجه از كليه دست اندركاران سيستم</a:t>
            </a:r>
          </a:p>
          <a:p>
            <a:pPr marL="0" indent="0" algn="r">
              <a:buNone/>
            </a:pPr>
            <a:r>
              <a:rPr lang="fa-IR" dirty="0"/>
              <a:t>۲- تعيين يك برنامه ي مشخص تحقيقاتي جهت مشخص شدن كارآيي </a:t>
            </a:r>
            <a:r>
              <a:rPr lang="fa-IR" dirty="0" smtClean="0"/>
              <a:t>مركز</a:t>
            </a:r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r>
              <a:rPr lang="fa-IR" dirty="0" smtClean="0"/>
              <a:t>جهت </a:t>
            </a:r>
            <a:r>
              <a:rPr lang="fa-IR" dirty="0"/>
              <a:t>ارزشيابي مي توان از دفترچه يادداشت هاي روزانه نيز استفاده كرد كه بهترين </a:t>
            </a:r>
            <a:r>
              <a:rPr lang="fa-IR" dirty="0" smtClean="0"/>
              <a:t>نوع آن «</a:t>
            </a:r>
            <a:r>
              <a:rPr lang="fa-IR" b="1" dirty="0" smtClean="0">
                <a:solidFill>
                  <a:srgbClr val="FF0000"/>
                </a:solidFill>
              </a:rPr>
              <a:t>لوگ بوک </a:t>
            </a:r>
            <a:r>
              <a:rPr lang="en-US" b="1" dirty="0" smtClean="0">
                <a:solidFill>
                  <a:srgbClr val="FF0000"/>
                </a:solidFill>
              </a:rPr>
              <a:t>LOG BOOK</a:t>
            </a:r>
            <a:r>
              <a:rPr lang="fa-IR" dirty="0" smtClean="0"/>
              <a:t>» نا</a:t>
            </a:r>
          </a:p>
          <a:p>
            <a:pPr marL="0" indent="0" algn="r" rtl="1">
              <a:buNone/>
            </a:pPr>
            <a:r>
              <a:rPr lang="fa-IR" dirty="0" smtClean="0"/>
              <a:t>م </a:t>
            </a:r>
            <a:r>
              <a:rPr lang="fa-IR" dirty="0"/>
              <a:t>دارد كه شامل گرفتن تاريخچه ، معاينه ي فيزيكي بررسي هاي پاراكلينيك و پروسيجرها در اين </a:t>
            </a:r>
            <a:r>
              <a:rPr lang="fa-IR" dirty="0" smtClean="0"/>
              <a:t>مراكزمي </a:t>
            </a:r>
            <a:r>
              <a:rPr lang="fa-IR" dirty="0"/>
              <a:t>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88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 smtClean="0"/>
              <a:t> </a:t>
            </a:r>
            <a:r>
              <a:rPr lang="fa-IR" b="1" dirty="0"/>
              <a:t>مركز مهارت هاي باليني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b="1" dirty="0" smtClean="0"/>
              <a:t>مقدمه </a:t>
            </a:r>
            <a:r>
              <a:rPr lang="fa-IR" b="1" dirty="0"/>
              <a:t>:</a:t>
            </a:r>
          </a:p>
          <a:p>
            <a:pPr marL="0" indent="0" algn="r">
              <a:buNone/>
            </a:pPr>
            <a:r>
              <a:rPr lang="fa-IR" dirty="0"/>
              <a:t>از ويژگي هاي آموزش علوم پزشكي ، لزوم يادگيري موارد زيادي از </a:t>
            </a:r>
            <a:r>
              <a:rPr lang="fa-IR" b="1" dirty="0">
                <a:solidFill>
                  <a:srgbClr val="FF0000"/>
                </a:solidFill>
              </a:rPr>
              <a:t>مهارت هاي عملي و </a:t>
            </a:r>
            <a:r>
              <a:rPr lang="fa-IR" b="1" dirty="0" smtClean="0">
                <a:solidFill>
                  <a:srgbClr val="FF0000"/>
                </a:solidFill>
              </a:rPr>
              <a:t>ارتباطي </a:t>
            </a:r>
            <a:r>
              <a:rPr lang="fa-IR" dirty="0" smtClean="0"/>
              <a:t>در </a:t>
            </a:r>
            <a:r>
              <a:rPr lang="fa-IR" dirty="0"/>
              <a:t>كنارحيطه </a:t>
            </a:r>
            <a:r>
              <a:rPr lang="fa-IR" dirty="0" smtClean="0"/>
              <a:t>هاي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علمي و نظري مي باشد . </a:t>
            </a:r>
            <a:endParaRPr lang="fa-IR" dirty="0" smtClean="0"/>
          </a:p>
          <a:p>
            <a:pPr marL="0" indent="0" algn="r" rtl="1">
              <a:buNone/>
            </a:pPr>
            <a:r>
              <a:rPr lang="fa-IR" dirty="0" smtClean="0"/>
              <a:t>اين </a:t>
            </a:r>
            <a:r>
              <a:rPr lang="fa-IR" dirty="0"/>
              <a:t>خصوصيت </a:t>
            </a:r>
            <a:r>
              <a:rPr lang="fa-IR" dirty="0" smtClean="0"/>
              <a:t>آموزش </a:t>
            </a:r>
            <a:r>
              <a:rPr lang="fa-IR" dirty="0"/>
              <a:t>پزشكي باعث شده است تا </a:t>
            </a:r>
            <a:r>
              <a:rPr lang="fa-IR" dirty="0" smtClean="0"/>
              <a:t>ازديرباز </a:t>
            </a:r>
            <a:r>
              <a:rPr lang="fa-IR" dirty="0"/>
              <a:t>دانشجويان علوم پزشكي پا به </a:t>
            </a:r>
            <a:r>
              <a:rPr lang="fa-IR" dirty="0" smtClean="0"/>
              <a:t>پاي </a:t>
            </a:r>
            <a:r>
              <a:rPr lang="fa-IR" dirty="0"/>
              <a:t>استادان خود در بيمارستان </a:t>
            </a:r>
            <a:r>
              <a:rPr lang="fa-IR" dirty="0" smtClean="0"/>
              <a:t>ها</a:t>
            </a:r>
          </a:p>
          <a:p>
            <a:pPr marL="0" indent="0" algn="r" rtl="1">
              <a:buNone/>
            </a:pPr>
            <a:r>
              <a:rPr lang="fa-IR" dirty="0" smtClean="0"/>
              <a:t> </a:t>
            </a:r>
            <a:r>
              <a:rPr lang="fa-IR" dirty="0"/>
              <a:t>و بر بالين </a:t>
            </a:r>
            <a:r>
              <a:rPr lang="fa-IR" dirty="0" smtClean="0"/>
              <a:t>بيمار </a:t>
            </a:r>
            <a:r>
              <a:rPr lang="fa-IR" dirty="0"/>
              <a:t>به </a:t>
            </a:r>
            <a:r>
              <a:rPr lang="fa-IR" dirty="0" smtClean="0"/>
              <a:t>مشاهده</a:t>
            </a:r>
            <a:r>
              <a:rPr lang="en-US" dirty="0" smtClean="0"/>
              <a:t> </a:t>
            </a:r>
            <a:r>
              <a:rPr lang="fa-IR" dirty="0" smtClean="0"/>
              <a:t>و تمرين مهارت هاي عملي، تجربه مهارت هاي ارتباطي با همكاران، بيماران و كسب نگرش </a:t>
            </a:r>
          </a:p>
          <a:p>
            <a:pPr marL="0" indent="0" algn="r" rtl="1">
              <a:buNone/>
            </a:pPr>
            <a:r>
              <a:rPr lang="fa-IR" dirty="0" smtClean="0"/>
              <a:t>هاي لازم</a:t>
            </a:r>
            <a:r>
              <a:rPr lang="en-US" dirty="0" smtClean="0"/>
              <a:t> </a:t>
            </a:r>
            <a:r>
              <a:rPr lang="fa-IR" dirty="0" smtClean="0"/>
              <a:t>بپردازند.</a:t>
            </a:r>
            <a:endParaRPr lang="en-US" dirty="0" smtClean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 دردهه </a:t>
            </a:r>
            <a:r>
              <a:rPr lang="fa-IR" dirty="0"/>
              <a:t>هاي اخير با علمي ترشدن فرآيند آموزش، رشد تكنولوژي آموزشي و </a:t>
            </a:r>
            <a:r>
              <a:rPr lang="fa-IR" dirty="0" smtClean="0"/>
              <a:t>افزايش اهميت </a:t>
            </a:r>
            <a:r>
              <a:rPr lang="fa-IR" dirty="0"/>
              <a:t>ارزش هاي مطرح در </a:t>
            </a:r>
            <a:r>
              <a:rPr lang="fa-IR" dirty="0" smtClean="0"/>
              <a:t>اخلاق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پزشكي، </a:t>
            </a:r>
            <a:r>
              <a:rPr lang="fa-IR" dirty="0" smtClean="0"/>
              <a:t>ازجمله </a:t>
            </a:r>
            <a:r>
              <a:rPr lang="fa-IR" b="1" dirty="0">
                <a:solidFill>
                  <a:srgbClr val="FF0000"/>
                </a:solidFill>
              </a:rPr>
              <a:t>احترام به بيمار </a:t>
            </a:r>
            <a:r>
              <a:rPr lang="fa-IR" b="1" dirty="0" smtClean="0">
                <a:solidFill>
                  <a:srgbClr val="FF0000"/>
                </a:solidFill>
              </a:rPr>
              <a:t>و صدمه </a:t>
            </a:r>
            <a:r>
              <a:rPr lang="fa-IR" b="1" dirty="0">
                <a:solidFill>
                  <a:srgbClr val="FF0000"/>
                </a:solidFill>
              </a:rPr>
              <a:t>هرچه كمتر به وي </a:t>
            </a:r>
            <a:r>
              <a:rPr lang="fa-IR" b="1" dirty="0" smtClean="0">
                <a:solidFill>
                  <a:srgbClr val="FF0000"/>
                </a:solidFill>
              </a:rPr>
              <a:t>در حين </a:t>
            </a:r>
            <a:r>
              <a:rPr lang="fa-IR" b="1" dirty="0">
                <a:solidFill>
                  <a:srgbClr val="FF0000"/>
                </a:solidFill>
              </a:rPr>
              <a:t>آموزش</a:t>
            </a:r>
            <a:r>
              <a:rPr lang="fa-IR" dirty="0"/>
              <a:t>، روشهاي </a:t>
            </a:r>
            <a:r>
              <a:rPr lang="fa-IR" dirty="0" smtClean="0"/>
              <a:t>سنتي، </a:t>
            </a:r>
            <a:r>
              <a:rPr lang="fa-IR" dirty="0"/>
              <a:t>مورد سئوال قرار گرفته </a:t>
            </a:r>
            <a:r>
              <a:rPr lang="fa-IR" dirty="0" smtClean="0"/>
              <a:t>اند.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98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منظور ما از مهارت هاي باليني چه مي باشد؟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- گرفتن تاريخچه از بيماران، خويشاوندان و ديگران ، به انضمام بكارگيري مهارت </a:t>
            </a:r>
            <a:r>
              <a:rPr lang="fa-IR" dirty="0" smtClean="0"/>
              <a:t>هاي ارتباطي </a:t>
            </a:r>
            <a:r>
              <a:rPr lang="fa-IR" dirty="0"/>
              <a:t>خوب و صحيح</a:t>
            </a:r>
          </a:p>
          <a:p>
            <a:pPr marL="0" indent="0" algn="r">
              <a:buNone/>
            </a:pPr>
            <a:r>
              <a:rPr lang="fa-IR" dirty="0"/>
              <a:t>- به عهده گرفتن معاينه جسمي بيماران</a:t>
            </a:r>
          </a:p>
          <a:p>
            <a:pPr marL="0" indent="0" algn="r">
              <a:buNone/>
            </a:pPr>
            <a:r>
              <a:rPr lang="fa-IR" dirty="0"/>
              <a:t>- تفسير و تعبير كردن نتايج بدست آمده از تاريخچه گرفتن، معاينه جسمي و تحقيق و پژوهش</a:t>
            </a:r>
          </a:p>
          <a:p>
            <a:pPr marL="0" indent="0" algn="r">
              <a:buNone/>
            </a:pPr>
            <a:r>
              <a:rPr lang="fa-IR" dirty="0"/>
              <a:t>- تشخيص دادن</a:t>
            </a:r>
          </a:p>
          <a:p>
            <a:pPr marL="0" indent="0" algn="r">
              <a:buNone/>
            </a:pPr>
            <a:r>
              <a:rPr lang="fa-IR" dirty="0"/>
              <a:t>- تنظيم كردن يك برنامه ي مديريتي</a:t>
            </a:r>
          </a:p>
          <a:p>
            <a:pPr marL="0" indent="0" algn="r">
              <a:buNone/>
            </a:pPr>
            <a:r>
              <a:rPr lang="fa-IR" dirty="0" smtClean="0"/>
              <a:t>- </a:t>
            </a:r>
            <a:r>
              <a:rPr lang="fa-IR" dirty="0"/>
              <a:t>ثبت يافته ها، به انضمام ارتباطات مربوطه با بيماران / خويشاوندان و همتايان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5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محيط هاي شبيه سازي شده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 smtClean="0"/>
              <a:t>ارائه </a:t>
            </a:r>
            <a:r>
              <a:rPr lang="fa-IR" dirty="0"/>
              <a:t>ي برنامه مهارت هاي باليني نياز دارد به :</a:t>
            </a:r>
          </a:p>
          <a:p>
            <a:pPr marL="0" indent="0" algn="r">
              <a:buNone/>
            </a:pPr>
            <a:r>
              <a:rPr lang="fa-IR" dirty="0"/>
              <a:t>فضايي براي خلق و ايجاد محيط هاي شبيه سازي شده </a:t>
            </a:r>
            <a:r>
              <a:rPr lang="en-US" dirty="0"/>
              <a:t>Ø</a:t>
            </a:r>
          </a:p>
          <a:p>
            <a:pPr marL="0" indent="0" algn="r">
              <a:buNone/>
            </a:pPr>
            <a:r>
              <a:rPr lang="fa-IR" dirty="0"/>
              <a:t>مدل هايي با درجات مختلف مهارت و كارآيي </a:t>
            </a:r>
            <a:r>
              <a:rPr lang="en-US" dirty="0"/>
              <a:t>Ø</a:t>
            </a:r>
          </a:p>
          <a:p>
            <a:pPr marL="0" indent="0" algn="r">
              <a:buNone/>
            </a:pPr>
            <a:r>
              <a:rPr lang="fa-IR" dirty="0"/>
              <a:t>بيمار نماها و بيماران استاندارد و افراد آموزش دهنده به بيماران </a:t>
            </a:r>
            <a:r>
              <a:rPr lang="en-US" dirty="0"/>
              <a:t>Ø</a:t>
            </a:r>
          </a:p>
        </p:txBody>
      </p:sp>
    </p:spTree>
    <p:extLst>
      <p:ext uri="{BB962C8B-B14F-4D97-AF65-F5344CB8AC3E}">
        <p14:creationId xmlns:p14="http://schemas.microsoft.com/office/powerpoint/2010/main" val="135712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r>
              <a:rPr lang="fa-IR" b="1" dirty="0"/>
              <a:t>شبيه سازي </a:t>
            </a:r>
            <a:r>
              <a:rPr lang="fa-IR" b="1" dirty="0" smtClean="0"/>
              <a:t>شدگان</a:t>
            </a:r>
            <a:r>
              <a:rPr lang="fa-IR" dirty="0"/>
              <a:t/>
            </a:r>
            <a:br>
              <a:rPr lang="fa-IR" dirty="0"/>
            </a:br>
            <a:r>
              <a:rPr lang="fa-IR" b="1" dirty="0"/>
              <a:t>مدلها و مانكن ها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براي </a:t>
            </a:r>
            <a:r>
              <a:rPr lang="fa-IR" dirty="0"/>
              <a:t>اين قسمت بايستي مدل هاي ساده براي شبيه سازي كردن از رويه هاي </a:t>
            </a:r>
            <a:r>
              <a:rPr lang="fa-IR" dirty="0" smtClean="0"/>
              <a:t>ساده </a:t>
            </a:r>
            <a:r>
              <a:rPr lang="fa-IR" dirty="0"/>
              <a:t>مثل </a:t>
            </a:r>
            <a:r>
              <a:rPr lang="fa-IR" dirty="0" smtClean="0"/>
              <a:t>كاتترگذاشتن </a:t>
            </a:r>
            <a:r>
              <a:rPr lang="fa-IR" dirty="0"/>
              <a:t>براي مثانه يا معاينه </a:t>
            </a:r>
            <a:r>
              <a:rPr lang="fa-IR" dirty="0" smtClean="0"/>
              <a:t>مقعد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يا پستان و همچنين مدل هاي پيچيده </a:t>
            </a:r>
            <a:r>
              <a:rPr lang="fa-IR" dirty="0" smtClean="0"/>
              <a:t>تر</a:t>
            </a:r>
            <a:endParaRPr lang="fa-IR" dirty="0"/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اگر بخواهيم </a:t>
            </a:r>
            <a:r>
              <a:rPr lang="fa-IR" dirty="0" smtClean="0"/>
              <a:t>مدلها </a:t>
            </a:r>
            <a:r>
              <a:rPr lang="fa-IR" dirty="0"/>
              <a:t>و مانكنهاي گرانقيمت را خريداري كنيم، بايد از ابتدا محل نگهداري</a:t>
            </a:r>
            <a:r>
              <a:rPr lang="fa-IR" dirty="0" smtClean="0"/>
              <a:t>، فردي كه </a:t>
            </a:r>
            <a:r>
              <a:rPr lang="fa-IR" dirty="0"/>
              <a:t>مراقب آنها باشد و زمان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استفاده </a:t>
            </a:r>
            <a:r>
              <a:rPr lang="fa-IR" dirty="0"/>
              <a:t>از آنها تعيين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08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بيمار نماها و بيماران استاندارد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محيط </a:t>
            </a:r>
            <a:r>
              <a:rPr lang="fa-IR" dirty="0"/>
              <a:t>هاي شبيه سازي شده نيازمند بيماران شبيه سازي شده ( بيمارنماها ) هستند .</a:t>
            </a:r>
          </a:p>
          <a:p>
            <a:pPr marL="0" indent="0" algn="r">
              <a:buNone/>
            </a:pPr>
            <a:r>
              <a:rPr lang="fa-IR" dirty="0"/>
              <a:t>اشخاص در هر سني مي توانند براي ارائه ي تاريخچه ي باليني و پاسخ به </a:t>
            </a:r>
            <a:r>
              <a:rPr lang="fa-IR" dirty="0" smtClean="0"/>
              <a:t>معاينه ي جسمي  </a:t>
            </a:r>
            <a:r>
              <a:rPr lang="fa-IR" dirty="0"/>
              <a:t>در </a:t>
            </a:r>
            <a:r>
              <a:rPr lang="fa-IR" dirty="0" smtClean="0"/>
              <a:t>حالت و </a:t>
            </a:r>
            <a:r>
              <a:rPr lang="fa-IR" dirty="0"/>
              <a:t>موقعيت مشخص ،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تعليم </a:t>
            </a:r>
            <a:r>
              <a:rPr lang="fa-IR" dirty="0"/>
              <a:t>و آموزش ببينند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بيمارنماها ممكن است براي </a:t>
            </a:r>
            <a:r>
              <a:rPr lang="fa-IR" dirty="0" smtClean="0"/>
              <a:t>گزارش </a:t>
            </a:r>
            <a:r>
              <a:rPr lang="fa-IR" dirty="0"/>
              <a:t>دادن به </a:t>
            </a:r>
            <a:r>
              <a:rPr lang="fa-IR" dirty="0" smtClean="0"/>
              <a:t>طورصحيح </a:t>
            </a:r>
            <a:r>
              <a:rPr lang="fa-IR" dirty="0"/>
              <a:t>و دقيق در مورد چيزي كه در هنگام مواجهه و رويارويي </a:t>
            </a:r>
            <a:r>
              <a:rPr lang="fa-IR" dirty="0" smtClean="0"/>
              <a:t>گفته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شده </a:t>
            </a:r>
            <a:r>
              <a:rPr lang="fa-IR" dirty="0" smtClean="0"/>
              <a:t>و </a:t>
            </a:r>
            <a:r>
              <a:rPr lang="fa-IR" dirty="0"/>
              <a:t>انجام گرفته است </a:t>
            </a:r>
            <a:r>
              <a:rPr lang="fa-IR" dirty="0" smtClean="0"/>
              <a:t>،آموزش </a:t>
            </a:r>
            <a:r>
              <a:rPr lang="fa-IR" dirty="0"/>
              <a:t>ببينند.</a:t>
            </a:r>
          </a:p>
          <a:p>
            <a:pPr marL="0" indent="0" algn="r">
              <a:buNone/>
            </a:pP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277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افرادآموزش دهنده به بيماران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بيماراني </a:t>
            </a:r>
            <a:r>
              <a:rPr lang="fa-IR" dirty="0"/>
              <a:t>كه علايم باليني ثابتي دارند، هميشه نقش مهمي در آموزش و تعليم مهارت </a:t>
            </a:r>
            <a:r>
              <a:rPr lang="fa-IR" dirty="0" smtClean="0"/>
              <a:t>هاي  باليني داشته </a:t>
            </a:r>
            <a:r>
              <a:rPr lang="fa-IR" dirty="0"/>
              <a:t>اند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بايد از ايشان تقاضا شود كه به عنوان نقش سوم مشاركت كنند و نه </a:t>
            </a:r>
            <a:r>
              <a:rPr lang="fa-IR" dirty="0" smtClean="0"/>
              <a:t>به صورت ارائه كننده </a:t>
            </a:r>
            <a:r>
              <a:rPr lang="fa-IR" dirty="0"/>
              <a:t>ي مراقبت و با اين فهم و </a:t>
            </a:r>
            <a:r>
              <a:rPr lang="fa-IR" dirty="0" smtClean="0"/>
              <a:t>دريافت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كه </a:t>
            </a:r>
            <a:r>
              <a:rPr lang="fa-IR" dirty="0" smtClean="0"/>
              <a:t>ايشان </a:t>
            </a:r>
            <a:r>
              <a:rPr lang="fa-IR" dirty="0"/>
              <a:t>مراقبت پزشكي </a:t>
            </a:r>
            <a:r>
              <a:rPr lang="fa-IR" dirty="0" smtClean="0"/>
              <a:t>يا </a:t>
            </a:r>
            <a:r>
              <a:rPr lang="fa-IR" dirty="0"/>
              <a:t>دستورالعملي </a:t>
            </a:r>
            <a:r>
              <a:rPr lang="fa-IR" dirty="0" smtClean="0"/>
              <a:t>را درنتيجه </a:t>
            </a:r>
            <a:r>
              <a:rPr lang="fa-IR" dirty="0"/>
              <a:t>ي مشاركت خود در اين فرآيند آموزشي دريافت نخواهند كرد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اين افراد بايد با </a:t>
            </a:r>
            <a:r>
              <a:rPr lang="fa-IR" dirty="0" smtClean="0"/>
              <a:t>موافقت آگاهانه </a:t>
            </a:r>
            <a:r>
              <a:rPr lang="fa-IR" dirty="0"/>
              <a:t>در اين برنامه مشاركت نمايند.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47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كامپيوترها و اينترنت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نقش </a:t>
            </a:r>
            <a:r>
              <a:rPr lang="fa-IR" dirty="0"/>
              <a:t>كامپيوتر براي تقويت يادگيري در مهارت هاي باليني هنوز بايد روشن و شفاف گردد، </a:t>
            </a:r>
            <a:r>
              <a:rPr lang="fa-IR" dirty="0" smtClean="0"/>
              <a:t>اين درحالي </a:t>
            </a:r>
            <a:r>
              <a:rPr lang="fa-IR" dirty="0"/>
              <a:t>است كه قدر </a:t>
            </a:r>
            <a:r>
              <a:rPr lang="fa-IR" dirty="0" smtClean="0"/>
              <a:t>و</a:t>
            </a:r>
          </a:p>
          <a:p>
            <a:pPr algn="r"/>
            <a:r>
              <a:rPr lang="fa-IR" dirty="0" smtClean="0"/>
              <a:t> </a:t>
            </a:r>
            <a:r>
              <a:rPr lang="fa-IR" dirty="0"/>
              <a:t>ارزش آن در دوره هاي كامپيوتري و برنامه هاي ارزيابي سازنده به </a:t>
            </a:r>
            <a:r>
              <a:rPr lang="fa-IR" dirty="0" smtClean="0"/>
              <a:t>اثبات رسيده </a:t>
            </a:r>
            <a:r>
              <a:rPr lang="fa-IR" dirty="0"/>
              <a:t>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414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r>
              <a:rPr lang="fa-IR" b="1" dirty="0"/>
              <a:t>فرصت هايي براي خود ارزيابي</a:t>
            </a:r>
            <a:br>
              <a:rPr lang="fa-IR" b="1" dirty="0"/>
            </a:br>
            <a:r>
              <a:rPr lang="fa-IR" b="1" dirty="0"/>
              <a:t>آزمونهاي همتا و مصاحبه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2746"/>
            <a:ext cx="10515600" cy="435133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در </a:t>
            </a:r>
            <a:r>
              <a:rPr lang="fa-IR" dirty="0"/>
              <a:t>تعليم مهارت هاي ارتباطي، براي مثال بازي در يك نقش ساختار يافته بوسيله ي </a:t>
            </a:r>
            <a:r>
              <a:rPr lang="fa-IR" dirty="0" smtClean="0"/>
              <a:t>دانشجويان مي </a:t>
            </a:r>
            <a:r>
              <a:rPr lang="fa-IR" dirty="0"/>
              <a:t>تواند يك تجربه ي </a:t>
            </a:r>
            <a:r>
              <a:rPr lang="fa-IR" dirty="0" smtClean="0"/>
              <a:t>سودمند</a:t>
            </a:r>
          </a:p>
          <a:p>
            <a:pPr marL="0" indent="0" algn="r">
              <a:buNone/>
            </a:pPr>
            <a:r>
              <a:rPr lang="fa-IR" dirty="0" smtClean="0"/>
              <a:t> باشد. 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بويژه قبل از </a:t>
            </a:r>
            <a:r>
              <a:rPr lang="fa-IR" dirty="0" smtClean="0"/>
              <a:t>مواجه </a:t>
            </a:r>
            <a:r>
              <a:rPr lang="fa-IR" dirty="0"/>
              <a:t>با بيمارنماها. همچنين، هنگام </a:t>
            </a:r>
            <a:r>
              <a:rPr lang="fa-IR" dirty="0" smtClean="0"/>
              <a:t>تاريخچه گرفتن </a:t>
            </a:r>
            <a:r>
              <a:rPr lang="fa-IR" dirty="0"/>
              <a:t>و معاينه جسمي، مي توان از طريق اجازه به دانشجويان براي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گرفتن </a:t>
            </a:r>
            <a:r>
              <a:rPr lang="fa-IR" dirty="0"/>
              <a:t>نقشهاي مريض و </a:t>
            </a:r>
            <a:r>
              <a:rPr lang="fa-IR" dirty="0" smtClean="0"/>
              <a:t>معاينه كننده </a:t>
            </a:r>
            <a:r>
              <a:rPr lang="fa-IR" dirty="0"/>
              <a:t>درسهاي ارزشمندي را به آن ها آموخت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80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نیاز سنجی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fa-IR" dirty="0"/>
              <a:t>معمولاً بين انتظاراتي كه از يك فارغ </a:t>
            </a:r>
            <a:r>
              <a:rPr lang="fa-IR" dirty="0" smtClean="0"/>
              <a:t>التحصيل </a:t>
            </a:r>
            <a:r>
              <a:rPr lang="fa-IR" dirty="0"/>
              <a:t>علوم پزشكي ( پزشك، پرستار، داروساز) </a:t>
            </a:r>
            <a:r>
              <a:rPr lang="fa-IR" dirty="0" smtClean="0"/>
              <a:t>وجود دارد </a:t>
            </a:r>
            <a:r>
              <a:rPr lang="fa-IR" dirty="0"/>
              <a:t>و توانايي ها و قابليت </a:t>
            </a:r>
            <a:r>
              <a:rPr lang="fa-IR" dirty="0" smtClean="0"/>
              <a:t>هاي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كسب شده در برنامه ي آموزشي او، يك </a:t>
            </a:r>
            <a:r>
              <a:rPr lang="fa-IR" dirty="0">
                <a:solidFill>
                  <a:srgbClr val="FF0000"/>
                </a:solidFill>
              </a:rPr>
              <a:t>عدم همخواني </a:t>
            </a:r>
            <a:r>
              <a:rPr lang="fa-IR" dirty="0"/>
              <a:t>ديده مي شود</a:t>
            </a:r>
            <a:r>
              <a:rPr lang="fa-IR" dirty="0" smtClean="0"/>
              <a:t>.</a:t>
            </a:r>
            <a:endParaRPr lang="en-US" dirty="0" smtClean="0"/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نيازها نه تنها دلالت بر نجات بيماران و مراقبت هاي بحران دارد، بلكه </a:t>
            </a:r>
            <a:r>
              <a:rPr lang="fa-IR" dirty="0" smtClean="0"/>
              <a:t>شامل مواردي </a:t>
            </a:r>
            <a:r>
              <a:rPr lang="fa-IR" dirty="0"/>
              <a:t>چون ارتقاء سلامت جامعه نيز مي شود</a:t>
            </a:r>
            <a:r>
              <a:rPr lang="fa-IR" dirty="0" smtClean="0"/>
              <a:t>.</a:t>
            </a:r>
            <a:endParaRPr lang="en-US" dirty="0" smtClean="0"/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بنابراين، منطقي است که براي ارائه ي برنامه هاي درسي ، </a:t>
            </a:r>
            <a:r>
              <a:rPr lang="fa-IR" dirty="0">
                <a:solidFill>
                  <a:srgbClr val="FF0000"/>
                </a:solidFill>
              </a:rPr>
              <a:t>نيازسنجي آموزشي</a:t>
            </a:r>
            <a:r>
              <a:rPr lang="fa-IR" dirty="0"/>
              <a:t> </a:t>
            </a:r>
            <a:r>
              <a:rPr lang="fa-IR" dirty="0" smtClean="0"/>
              <a:t>انجام شود.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نيازسنجي داراي فرآيندي سه مرحله اي به ترتيب زير است:</a:t>
            </a:r>
          </a:p>
          <a:p>
            <a:pPr marL="0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۱- شناسايي نيازها</a:t>
            </a:r>
          </a:p>
          <a:p>
            <a:pPr marL="0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۲- تجزيه و تحليل نيازها</a:t>
            </a:r>
          </a:p>
          <a:p>
            <a:pPr marL="0" indent="0" algn="r">
              <a:buNone/>
            </a:pPr>
            <a:r>
              <a:rPr lang="fa-IR" dirty="0">
                <a:solidFill>
                  <a:srgbClr val="FF0000"/>
                </a:solidFill>
              </a:rPr>
              <a:t>۳- ارزشيابي مهارت هاي يادگيرنده و تحليل تفاوت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98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توسعه و پيشرفت كاركنان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خريد </a:t>
            </a:r>
            <a:r>
              <a:rPr lang="fa-IR" dirty="0"/>
              <a:t>و استفاده از تجهيزات پيچيده تر، به معني عدم نياز </a:t>
            </a:r>
            <a:r>
              <a:rPr lang="fa-IR" dirty="0" smtClean="0"/>
              <a:t>به </a:t>
            </a:r>
            <a:r>
              <a:rPr lang="fa-IR" dirty="0"/>
              <a:t>پرسنل و افراد با تجربه </a:t>
            </a:r>
            <a:r>
              <a:rPr lang="fa-IR" dirty="0" smtClean="0"/>
              <a:t>نيست.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از اين طريق مركز مهارت هاي باليني نيز مي تواند نقش خود را توسعه و افزايش دهد .</a:t>
            </a:r>
          </a:p>
          <a:p>
            <a:pPr marL="0" indent="0" algn="r">
              <a:buNone/>
            </a:pPr>
            <a:r>
              <a:rPr lang="fa-IR" dirty="0"/>
              <a:t>آموزش دهندگان مهارت هاي باليني ممكن </a:t>
            </a:r>
            <a:r>
              <a:rPr lang="fa-IR" dirty="0" smtClean="0"/>
              <a:t>هست </a:t>
            </a:r>
            <a:r>
              <a:rPr lang="fa-IR" dirty="0"/>
              <a:t>كه از ميان تخصص هاي مختلف كه در دوره </a:t>
            </a:r>
            <a:r>
              <a:rPr lang="fa-IR" dirty="0" smtClean="0"/>
              <a:t>هاي درسي، </a:t>
            </a:r>
            <a:r>
              <a:rPr lang="fa-IR" dirty="0"/>
              <a:t>شركت و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همكاري </a:t>
            </a:r>
            <a:r>
              <a:rPr lang="fa-IR" dirty="0"/>
              <a:t>مي كنند و يا از بين اشخاص علاقه مند به آموزش پزشكي </a:t>
            </a:r>
            <a:r>
              <a:rPr lang="fa-IR" dirty="0" smtClean="0"/>
              <a:t>بكارگرفته شوند</a:t>
            </a:r>
            <a:r>
              <a:rPr lang="fa-I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7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مكانيزم هاي حمايتي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مركز </a:t>
            </a:r>
            <a:r>
              <a:rPr lang="fa-IR" dirty="0"/>
              <a:t>مهارت هاي باليني </a:t>
            </a:r>
            <a:r>
              <a:rPr lang="fa-IR" dirty="0" smtClean="0"/>
              <a:t>بايد </a:t>
            </a:r>
            <a:r>
              <a:rPr lang="fa-IR" dirty="0"/>
              <a:t>اطمينان داشته باشد محيطي را كه دراختيار دارد </a:t>
            </a:r>
            <a:r>
              <a:rPr lang="fa-IR" dirty="0" smtClean="0"/>
              <a:t>حامی يادگيري دانشجويان </a:t>
            </a:r>
            <a:r>
              <a:rPr lang="fa-IR" dirty="0"/>
              <a:t>مي باشد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دانشجويان بايد </a:t>
            </a:r>
            <a:r>
              <a:rPr lang="fa-IR" dirty="0"/>
              <a:t>احساس رضايت </a:t>
            </a:r>
            <a:r>
              <a:rPr lang="fa-IR" dirty="0" smtClean="0"/>
              <a:t>نمايند </a:t>
            </a:r>
            <a:r>
              <a:rPr lang="fa-IR" dirty="0"/>
              <a:t>تا بتوانند از مركز مهارت هاي </a:t>
            </a:r>
            <a:r>
              <a:rPr lang="fa-IR" dirty="0" smtClean="0"/>
              <a:t>باليني براي </a:t>
            </a:r>
            <a:r>
              <a:rPr lang="fa-IR" dirty="0"/>
              <a:t>يادگيري خود محور استفاده نمايند ؛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در </a:t>
            </a:r>
            <a:r>
              <a:rPr lang="fa-IR" dirty="0"/>
              <a:t>حالي كه مي توانند پروسيجرها را چه به صورت </a:t>
            </a:r>
            <a:r>
              <a:rPr lang="fa-IR" dirty="0" smtClean="0"/>
              <a:t>فردي و </a:t>
            </a:r>
            <a:r>
              <a:rPr lang="fa-IR" dirty="0"/>
              <a:t>يا گروه هاي كوچك تمرين نمايند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در صورت امكان، جلسات بازبيني با اساتيد نيز مفيد </a:t>
            </a:r>
            <a:r>
              <a:rPr lang="fa-IR" dirty="0" smtClean="0"/>
              <a:t>خواهد بود</a:t>
            </a:r>
            <a:r>
              <a:rPr lang="fa-IR" dirty="0"/>
              <a:t>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مركز </a:t>
            </a:r>
            <a:r>
              <a:rPr lang="fa-IR" dirty="0"/>
              <a:t>مهارت هاي باليني محيط مطلوبي جهت تعليم و آموزش درماني به دانشجويان مي باشد.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37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 smtClean="0"/>
              <a:t>برقراري </a:t>
            </a:r>
            <a:r>
              <a:rPr lang="fa-IR" b="1" dirty="0"/>
              <a:t>ارتباط پزشك و </a:t>
            </a:r>
            <a:r>
              <a:rPr lang="fa-IR" b="1" dirty="0" smtClean="0"/>
              <a:t>بيمار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fa-IR" dirty="0" smtClean="0"/>
              <a:t>شواهد </a:t>
            </a:r>
            <a:r>
              <a:rPr lang="fa-IR" dirty="0"/>
              <a:t>زيادي در مورد تأثير مثبت ارتباط خوب بر </a:t>
            </a:r>
            <a:r>
              <a:rPr lang="fa-IR" dirty="0" smtClean="0"/>
              <a:t>روي </a:t>
            </a:r>
            <a:r>
              <a:rPr lang="fa-IR" dirty="0"/>
              <a:t>بيمار وجود دارد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در پزشكي </a:t>
            </a:r>
            <a:r>
              <a:rPr lang="fa-IR" dirty="0" smtClean="0"/>
              <a:t>نيزمهارت </a:t>
            </a:r>
            <a:r>
              <a:rPr lang="fa-IR" dirty="0"/>
              <a:t>هاي ارتباطي براي </a:t>
            </a:r>
            <a:r>
              <a:rPr lang="fa-IR" dirty="0" smtClean="0"/>
              <a:t>موارد زیر مورد </a:t>
            </a:r>
            <a:r>
              <a:rPr lang="fa-IR" dirty="0"/>
              <a:t>نياز </a:t>
            </a:r>
            <a:r>
              <a:rPr lang="fa-IR" dirty="0" smtClean="0"/>
              <a:t>است: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تشكيل و نگهداري </a:t>
            </a:r>
            <a:r>
              <a:rPr lang="fa-IR" dirty="0" smtClean="0"/>
              <a:t>روابط ، 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جمع </a:t>
            </a:r>
            <a:r>
              <a:rPr lang="fa-IR" dirty="0">
                <a:solidFill>
                  <a:srgbClr val="FF0000"/>
                </a:solidFill>
              </a:rPr>
              <a:t>آوري و سهيم </a:t>
            </a:r>
            <a:r>
              <a:rPr lang="fa-IR" dirty="0" smtClean="0">
                <a:solidFill>
                  <a:srgbClr val="FF0000"/>
                </a:solidFill>
              </a:rPr>
              <a:t>شدن اطلاعات </a:t>
            </a:r>
            <a:r>
              <a:rPr lang="fa-IR" dirty="0">
                <a:solidFill>
                  <a:srgbClr val="FF0000"/>
                </a:solidFill>
              </a:rPr>
              <a:t>، </a:t>
            </a:r>
            <a:endParaRPr lang="fa-IR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بدست آوردن </a:t>
            </a:r>
            <a:r>
              <a:rPr lang="fa-IR" dirty="0">
                <a:solidFill>
                  <a:srgbClr val="FF0000"/>
                </a:solidFill>
              </a:rPr>
              <a:t>رضايت آگاهانه </a:t>
            </a:r>
            <a:r>
              <a:rPr lang="fa-IR" dirty="0" smtClean="0">
                <a:solidFill>
                  <a:srgbClr val="FF0000"/>
                </a:solidFill>
              </a:rPr>
              <a:t>، 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حمايت </a:t>
            </a:r>
            <a:r>
              <a:rPr lang="fa-IR" dirty="0">
                <a:solidFill>
                  <a:srgbClr val="FF0000"/>
                </a:solidFill>
              </a:rPr>
              <a:t>و پشتيباني از حل مشكل</a:t>
            </a:r>
            <a:r>
              <a:rPr lang="fa-IR" dirty="0" smtClean="0">
                <a:solidFill>
                  <a:srgbClr val="FF0000"/>
                </a:solidFill>
              </a:rPr>
              <a:t>،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>
                <a:solidFill>
                  <a:srgbClr val="FF0000"/>
                </a:solidFill>
              </a:rPr>
              <a:t>ايجاد </a:t>
            </a:r>
            <a:r>
              <a:rPr lang="fa-IR" dirty="0" smtClean="0">
                <a:solidFill>
                  <a:srgbClr val="FF0000"/>
                </a:solidFill>
              </a:rPr>
              <a:t>اطمينان </a:t>
            </a:r>
            <a:r>
              <a:rPr lang="fa-IR" dirty="0">
                <a:solidFill>
                  <a:srgbClr val="FF0000"/>
                </a:solidFill>
              </a:rPr>
              <a:t>مجدد </a:t>
            </a:r>
            <a:r>
              <a:rPr lang="fa-IR" dirty="0" smtClean="0">
                <a:solidFill>
                  <a:srgbClr val="FF0000"/>
                </a:solidFill>
              </a:rPr>
              <a:t>، 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كاهش دادن فشارها </a:t>
            </a:r>
            <a:r>
              <a:rPr lang="fa-IR" dirty="0">
                <a:solidFill>
                  <a:srgbClr val="FF0000"/>
                </a:solidFill>
              </a:rPr>
              <a:t>و گرفتن بهترين تصميمات بر پايه ي </a:t>
            </a:r>
            <a:r>
              <a:rPr lang="fa-IR" dirty="0" smtClean="0">
                <a:solidFill>
                  <a:srgbClr val="FF0000"/>
                </a:solidFill>
              </a:rPr>
              <a:t>شواهد.</a:t>
            </a:r>
          </a:p>
          <a:p>
            <a:pPr marL="0" indent="0" algn="r">
              <a:buNone/>
            </a:pPr>
            <a:endParaRPr lang="fa-IR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83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ارتباط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/>
              <a:t>ارتباطات شامل اين است كه چگونه پزشكان و بيماران براي يافتن درك دوطرفه و راه حل </a:t>
            </a:r>
            <a:r>
              <a:rPr lang="fa-IR" dirty="0" smtClean="0"/>
              <a:t>هاي  </a:t>
            </a:r>
            <a:r>
              <a:rPr lang="fa-IR" dirty="0"/>
              <a:t>مشترك براي مشكلات </a:t>
            </a:r>
            <a:r>
              <a:rPr lang="fa-IR" dirty="0" smtClean="0"/>
              <a:t>به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صحبت با هم مي پردازند.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مهارت </a:t>
            </a:r>
            <a:r>
              <a:rPr lang="fa-IR" dirty="0"/>
              <a:t>هاي ارتباطي همچنين شامل </a:t>
            </a:r>
            <a:r>
              <a:rPr lang="fa-IR" dirty="0" smtClean="0"/>
              <a:t>:</a:t>
            </a:r>
          </a:p>
          <a:p>
            <a:pPr marL="0" indent="0" algn="r">
              <a:buNone/>
            </a:pPr>
            <a:r>
              <a:rPr lang="fa-IR" dirty="0" smtClean="0"/>
              <a:t>تعامل </a:t>
            </a:r>
            <a:r>
              <a:rPr lang="fa-IR" dirty="0"/>
              <a:t>اين همكاران و ديگر افراد دخيل درسلامتي و مراقبت اجتماعي مي باشد . </a:t>
            </a:r>
          </a:p>
          <a:p>
            <a:pPr marL="0" indent="0" algn="r">
              <a:buNone/>
            </a:pPr>
            <a:r>
              <a:rPr lang="fa-IR" dirty="0"/>
              <a:t>تعدادي از رسانه ها نيز </a:t>
            </a:r>
            <a:r>
              <a:rPr lang="fa-IR" dirty="0" smtClean="0"/>
              <a:t>بر </a:t>
            </a:r>
            <a:r>
              <a:rPr lang="fa-IR" dirty="0"/>
              <a:t>روي </a:t>
            </a:r>
            <a:r>
              <a:rPr lang="fa-IR" dirty="0" smtClean="0"/>
              <a:t>پيشرفت </a:t>
            </a:r>
            <a:r>
              <a:rPr lang="fa-IR" dirty="0"/>
              <a:t>مهارت هاي اجتماعي تأثير مي گذارند.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3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چرا مهارت هاي ارتباطي مهم مي باشند؟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/>
              <a:t>اين </a:t>
            </a:r>
            <a:r>
              <a:rPr lang="fa-IR" dirty="0"/>
              <a:t>موضوع به خوبي ثابت شده كه بيماران ، پزشكاني را كه گرم و صميمي بوده و </a:t>
            </a:r>
            <a:r>
              <a:rPr lang="fa-IR" dirty="0" smtClean="0"/>
              <a:t>احساس همدردي </a:t>
            </a:r>
            <a:r>
              <a:rPr lang="fa-IR" dirty="0"/>
              <a:t>بيشتري مي كنند</a:t>
            </a:r>
            <a:r>
              <a:rPr lang="fa-IR" dirty="0" smtClean="0"/>
              <a:t>،</a:t>
            </a:r>
          </a:p>
          <a:p>
            <a:pPr algn="r"/>
            <a:r>
              <a:rPr lang="fa-IR" dirty="0" smtClean="0"/>
              <a:t>ترجيح </a:t>
            </a:r>
            <a:r>
              <a:rPr lang="fa-IR" dirty="0"/>
              <a:t>مي دهند و تمايل دارند كه پزشكان به مطالبي كه مي </a:t>
            </a:r>
            <a:r>
              <a:rPr lang="fa-IR" dirty="0" smtClean="0"/>
              <a:t>گويند ،توجه </a:t>
            </a:r>
            <a:r>
              <a:rPr lang="fa-IR" dirty="0"/>
              <a:t>كرده و سوالاتي را بپرسند كه دقيق بوده و به </a:t>
            </a:r>
            <a:endParaRPr lang="fa-IR" dirty="0" smtClean="0"/>
          </a:p>
          <a:p>
            <a:pPr algn="r"/>
            <a:r>
              <a:rPr lang="fa-IR" dirty="0" smtClean="0"/>
              <a:t>سادگي </a:t>
            </a:r>
            <a:r>
              <a:rPr lang="fa-IR" dirty="0"/>
              <a:t>قابل درك باشد.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/>
              <a:t>پ</a:t>
            </a:r>
            <a:r>
              <a:rPr lang="fa-IR" dirty="0" smtClean="0"/>
              <a:t>زشكاني </a:t>
            </a:r>
            <a:r>
              <a:rPr lang="fa-IR" dirty="0"/>
              <a:t>كه به </a:t>
            </a:r>
            <a:r>
              <a:rPr lang="fa-IR" dirty="0" smtClean="0"/>
              <a:t>خوبي ارتباط </a:t>
            </a:r>
            <a:r>
              <a:rPr lang="fa-IR" dirty="0"/>
              <a:t>برقرار مي كنند بيشتر احتمال دارد كه :</a:t>
            </a:r>
          </a:p>
          <a:p>
            <a:pPr algn="r"/>
            <a:r>
              <a:rPr lang="fa-IR" dirty="0"/>
              <a:t>- </a:t>
            </a:r>
            <a:r>
              <a:rPr lang="fa-IR" dirty="0">
                <a:solidFill>
                  <a:srgbClr val="FF0000"/>
                </a:solidFill>
              </a:rPr>
              <a:t>بتوانند يك تشخيص درست و دقيق بدهند، مخصوصاً در ارتباط با موارد مربوط به روانپزشكي</a:t>
            </a:r>
          </a:p>
          <a:p>
            <a:pPr algn="r"/>
            <a:r>
              <a:rPr lang="fa-IR" dirty="0">
                <a:solidFill>
                  <a:srgbClr val="FF0000"/>
                </a:solidFill>
              </a:rPr>
              <a:t>- باعث شوند بيمارانشان بهتر دارو مصرف كنند و بر مشكل خود فائق آيند</a:t>
            </a:r>
          </a:p>
          <a:p>
            <a:pPr algn="r"/>
            <a:r>
              <a:rPr lang="fa-IR" dirty="0">
                <a:solidFill>
                  <a:srgbClr val="FF0000"/>
                </a:solidFill>
              </a:rPr>
              <a:t>- كمتر با ادعايي در مورد عدم كارآيي خود در امر پزشكي روبرو مي شوند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15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سخنرانی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يك </a:t>
            </a:r>
            <a:r>
              <a:rPr lang="fa-IR" dirty="0"/>
              <a:t>سخنراني معمولاً به صورت يك </a:t>
            </a:r>
            <a:r>
              <a:rPr lang="fa-IR" dirty="0" smtClean="0"/>
              <a:t>مكانيزم </a:t>
            </a:r>
            <a:r>
              <a:rPr lang="fa-IR" dirty="0"/>
              <a:t>براي ابلاغ كردن اطلاعات واقعي بكار مي </a:t>
            </a:r>
            <a:r>
              <a:rPr lang="fa-IR" dirty="0" smtClean="0"/>
              <a:t>رود وليكن پتانسيل </a:t>
            </a:r>
            <a:r>
              <a:rPr lang="fa-IR" dirty="0"/>
              <a:t>حقيقي آن بيشتر است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يك </a:t>
            </a:r>
            <a:r>
              <a:rPr lang="fa-IR" dirty="0"/>
              <a:t>سخنراني آغازين </a:t>
            </a:r>
            <a:r>
              <a:rPr lang="fa-IR" dirty="0" smtClean="0"/>
              <a:t>براي </a:t>
            </a:r>
            <a:r>
              <a:rPr lang="fa-IR" dirty="0"/>
              <a:t>آموزش يك رشته، اين فرصت را </a:t>
            </a:r>
            <a:r>
              <a:rPr lang="fa-IR" dirty="0" smtClean="0"/>
              <a:t>فراهم می آورد </a:t>
            </a:r>
            <a:r>
              <a:rPr lang="fa-IR" dirty="0"/>
              <a:t>که </a:t>
            </a:r>
            <a:r>
              <a:rPr lang="fa-IR" dirty="0" smtClean="0">
                <a:solidFill>
                  <a:srgbClr val="FF0000"/>
                </a:solidFill>
              </a:rPr>
              <a:t>تصویری از آن را برای کل کلاس </a:t>
            </a:r>
            <a:r>
              <a:rPr lang="fa-IR" dirty="0" smtClean="0"/>
              <a:t>ترسیم کند. 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و همچنين </a:t>
            </a:r>
            <a:r>
              <a:rPr lang="fa-IR" dirty="0">
                <a:solidFill>
                  <a:srgbClr val="FF0000"/>
                </a:solidFill>
              </a:rPr>
              <a:t>علاقه و حس  </a:t>
            </a:r>
            <a:r>
              <a:rPr lang="fa-IR" dirty="0" smtClean="0">
                <a:solidFill>
                  <a:srgbClr val="FF0000"/>
                </a:solidFill>
              </a:rPr>
              <a:t>کنجکاوی </a:t>
            </a:r>
            <a:r>
              <a:rPr lang="fa-IR" dirty="0"/>
              <a:t>دانشجويان را تحريك </a:t>
            </a:r>
            <a:r>
              <a:rPr lang="fa-IR" dirty="0" smtClean="0"/>
              <a:t>نماید.</a:t>
            </a:r>
            <a:endParaRPr lang="fa-IR" dirty="0"/>
          </a:p>
          <a:p>
            <a:pPr marL="0" indent="0" algn="r">
              <a:buNone/>
            </a:pPr>
            <a:r>
              <a:rPr lang="fa-IR" dirty="0" smtClean="0"/>
              <a:t>سخنراني </a:t>
            </a:r>
            <a:r>
              <a:rPr lang="fa-IR" dirty="0"/>
              <a:t>بايستي </a:t>
            </a:r>
            <a:r>
              <a:rPr lang="fa-IR" dirty="0">
                <a:solidFill>
                  <a:srgbClr val="FF0000"/>
                </a:solidFill>
              </a:rPr>
              <a:t>يك هدف مشخص </a:t>
            </a:r>
            <a:r>
              <a:rPr lang="fa-IR" dirty="0"/>
              <a:t>داشته باشد . اهداف، </a:t>
            </a:r>
            <a:r>
              <a:rPr lang="fa-IR" dirty="0" smtClean="0"/>
              <a:t>مسير و جهت كلي مطالعاتي را كه دانشجويان در آن مداخله دارند، نشان مي دهند، </a:t>
            </a:r>
            <a:r>
              <a:rPr lang="fa-IR" dirty="0"/>
              <a:t>براي مثال دریافتن اینکه ..« </a:t>
            </a:r>
            <a:r>
              <a:rPr lang="fa-IR" dirty="0" smtClean="0"/>
              <a:t>با بيماري </a:t>
            </a:r>
            <a:r>
              <a:rPr lang="fa-IR" dirty="0"/>
              <a:t>كه درد دارد چگونه بايد برخورد </a:t>
            </a:r>
            <a:r>
              <a:rPr lang="fa-IR" dirty="0" smtClean="0"/>
              <a:t>نمود»</a:t>
            </a:r>
            <a:endParaRPr lang="en-US" dirty="0"/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27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سخنرانی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اهداف </a:t>
            </a:r>
            <a:r>
              <a:rPr lang="fa-IR" dirty="0"/>
              <a:t>، بايد حتي بعد از سخنراني و يا در آينده نزديك نیز </a:t>
            </a:r>
            <a:r>
              <a:rPr lang="fa-IR" dirty="0">
                <a:solidFill>
                  <a:srgbClr val="FF0000"/>
                </a:solidFill>
              </a:rPr>
              <a:t>قابل دستیابی </a:t>
            </a:r>
            <a:r>
              <a:rPr lang="fa-IR" dirty="0"/>
              <a:t>باشند. براي </a:t>
            </a:r>
            <a:r>
              <a:rPr lang="fa-IR" dirty="0" smtClean="0"/>
              <a:t>مثال: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بعد از اين سخنراني شما بايستي بتوانيد چهار دارو را كه كمك  به كنترل دردهاي جسماني مي كنند، نام برده و روش عملكرد آنها را توصيف </a:t>
            </a:r>
            <a:r>
              <a:rPr lang="fa-IR" dirty="0" smtClean="0"/>
              <a:t>نماييد</a:t>
            </a:r>
          </a:p>
          <a:p>
            <a:pPr marL="0" indent="0" algn="r">
              <a:buNone/>
            </a:pPr>
            <a:r>
              <a:rPr lang="fa-IR" dirty="0" smtClean="0"/>
              <a:t>مسلماً </a:t>
            </a:r>
            <a:r>
              <a:rPr lang="fa-IR" dirty="0"/>
              <a:t>همه ي مباحث اصلي نبايستي به صورت </a:t>
            </a:r>
            <a:r>
              <a:rPr lang="fa-IR" dirty="0" smtClean="0"/>
              <a:t>سخنراني </a:t>
            </a:r>
            <a:r>
              <a:rPr lang="fa-IR" dirty="0"/>
              <a:t>ارائه </a:t>
            </a:r>
            <a:r>
              <a:rPr lang="fa-IR" dirty="0" smtClean="0"/>
              <a:t>گردند.</a:t>
            </a:r>
          </a:p>
          <a:p>
            <a:pPr marL="0" indent="0" algn="r">
              <a:buNone/>
            </a:pPr>
            <a:r>
              <a:rPr lang="fa-IR" dirty="0" smtClean="0"/>
              <a:t>و حقيقتاً </a:t>
            </a:r>
            <a:r>
              <a:rPr lang="fa-IR" dirty="0"/>
              <a:t>بعضي از آنها </a:t>
            </a:r>
            <a:r>
              <a:rPr lang="fa-IR" dirty="0" smtClean="0"/>
              <a:t>بهتراست </a:t>
            </a:r>
            <a:r>
              <a:rPr lang="fa-IR" dirty="0"/>
              <a:t>كه به روش هاي ديگري برگزار شوند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مباحث اخلاقي و يا مديريت بيمار بهتر است كه به </a:t>
            </a:r>
            <a:r>
              <a:rPr lang="fa-IR" dirty="0" smtClean="0"/>
              <a:t>صورت يادگيري </a:t>
            </a:r>
            <a:r>
              <a:rPr lang="fa-IR" dirty="0"/>
              <a:t>در گروههاي كوچك انجام شود </a:t>
            </a:r>
            <a:r>
              <a:rPr lang="fa-IR" dirty="0" smtClean="0"/>
              <a:t>،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در حاليكه اطلاعات حقيقي كه در </a:t>
            </a:r>
            <a:r>
              <a:rPr lang="fa-IR" dirty="0" smtClean="0"/>
              <a:t>ارتباط </a:t>
            </a:r>
            <a:r>
              <a:rPr lang="fa-IR" dirty="0"/>
              <a:t>با پاتولوژي </a:t>
            </a:r>
            <a:r>
              <a:rPr lang="fa-IR" dirty="0" smtClean="0"/>
              <a:t>يا فارماكولوژي است</a:t>
            </a:r>
            <a:r>
              <a:rPr lang="fa-IR" dirty="0"/>
              <a:t>، وقتي به صورت ياد گيري خود محور </a:t>
            </a:r>
            <a:r>
              <a:rPr lang="fa-IR" dirty="0" smtClean="0"/>
              <a:t> </a:t>
            </a:r>
            <a:r>
              <a:rPr lang="fa-IR" dirty="0"/>
              <a:t>و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يادگيري </a:t>
            </a:r>
            <a:r>
              <a:rPr lang="fa-IR" dirty="0"/>
              <a:t>به كمك كامپيوتر </a:t>
            </a:r>
            <a:r>
              <a:rPr lang="fa-IR" dirty="0" smtClean="0"/>
              <a:t> </a:t>
            </a:r>
            <a:r>
              <a:rPr lang="fa-IR" dirty="0"/>
              <a:t>ارائه </a:t>
            </a:r>
            <a:r>
              <a:rPr lang="fa-IR" dirty="0" smtClean="0"/>
              <a:t>گردند، مي </a:t>
            </a:r>
            <a:r>
              <a:rPr lang="fa-IR" dirty="0"/>
              <a:t>تواند كارآتر باشد.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32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450757"/>
          </a:xfrm>
        </p:spPr>
        <p:txBody>
          <a:bodyPr/>
          <a:lstStyle/>
          <a:p>
            <a:pPr algn="ctr"/>
            <a:r>
              <a:rPr lang="fa-IR" b="1" dirty="0"/>
              <a:t>ارائه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اغراق </a:t>
            </a:r>
            <a:r>
              <a:rPr lang="fa-IR" dirty="0"/>
              <a:t>نيست اگر بگوييم، سخنران اجرا كننده اي است كه </a:t>
            </a:r>
            <a:r>
              <a:rPr lang="fa-IR" dirty="0" smtClean="0">
                <a:solidFill>
                  <a:srgbClr val="FF0000"/>
                </a:solidFill>
              </a:rPr>
              <a:t>بايد </a:t>
            </a:r>
            <a:r>
              <a:rPr lang="fa-IR" dirty="0">
                <a:solidFill>
                  <a:srgbClr val="FF0000"/>
                </a:solidFill>
              </a:rPr>
              <a:t>شنونده را سرگرم و راضي </a:t>
            </a:r>
            <a:r>
              <a:rPr lang="fa-IR" dirty="0" smtClean="0">
                <a:solidFill>
                  <a:srgbClr val="FF0000"/>
                </a:solidFill>
              </a:rPr>
              <a:t>نگه دارد</a:t>
            </a:r>
            <a:r>
              <a:rPr lang="fa-IR" dirty="0"/>
              <a:t>. </a:t>
            </a:r>
            <a:endParaRPr lang="fa-IR" dirty="0" smtClean="0"/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اين </a:t>
            </a:r>
            <a:r>
              <a:rPr lang="fa-IR" dirty="0"/>
              <a:t>امر براي موفقيت سخنراني مهم است كه بتوانيد </a:t>
            </a:r>
            <a:r>
              <a:rPr lang="fa-IR" dirty="0">
                <a:solidFill>
                  <a:srgbClr val="FF0000"/>
                </a:solidFill>
              </a:rPr>
              <a:t>تمركز و توجه شنونده </a:t>
            </a:r>
            <a:r>
              <a:rPr lang="fa-IR" dirty="0"/>
              <a:t>را معطوف به </a:t>
            </a:r>
            <a:r>
              <a:rPr lang="fa-IR" dirty="0" smtClean="0"/>
              <a:t>خود نگه </a:t>
            </a:r>
            <a:r>
              <a:rPr lang="fa-IR" dirty="0"/>
              <a:t>داريد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پرسيدن اين سؤال ها اين امر را آسانتر مي سازد:</a:t>
            </a:r>
          </a:p>
          <a:p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6671257" y="385741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0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سوالات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من </a:t>
            </a:r>
            <a:r>
              <a:rPr lang="fa-IR" b="1" dirty="0">
                <a:solidFill>
                  <a:srgbClr val="FF0000"/>
                </a:solidFill>
              </a:rPr>
              <a:t>كجا بايد بايستم؟</a:t>
            </a:r>
          </a:p>
          <a:p>
            <a:pPr marL="0" indent="0" algn="r">
              <a:buNone/>
            </a:pPr>
            <a:r>
              <a:rPr lang="fa-IR" dirty="0"/>
              <a:t>محل استقرار خود را از ابتداي سخنراني مشخص كنيد. در كجا ميخواهيد بايستيد، بنشينيد </a:t>
            </a:r>
            <a:r>
              <a:rPr lang="fa-IR" dirty="0" smtClean="0"/>
              <a:t>ويا </a:t>
            </a:r>
            <a:r>
              <a:rPr lang="fa-IR" dirty="0"/>
              <a:t>قدم بزنيد</a:t>
            </a:r>
            <a:r>
              <a:rPr lang="fa-IR" dirty="0" smtClean="0"/>
              <a:t>؟</a:t>
            </a:r>
            <a:endParaRPr lang="fa-IR" dirty="0"/>
          </a:p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</a:rPr>
              <a:t>من چه طور بايد صحبت كنم؟</a:t>
            </a:r>
          </a:p>
          <a:p>
            <a:pPr marL="0" indent="0" algn="r">
              <a:buNone/>
            </a:pPr>
            <a:r>
              <a:rPr lang="fa-IR" dirty="0">
                <a:solidFill>
                  <a:srgbClr val="C00000"/>
                </a:solidFill>
              </a:rPr>
              <a:t>واضح ، قابل شنيدن و با صداي رسا صحبت كنيد </a:t>
            </a:r>
            <a:r>
              <a:rPr lang="fa-IR" dirty="0" smtClean="0">
                <a:solidFill>
                  <a:srgbClr val="C00000"/>
                </a:solidFill>
              </a:rPr>
              <a:t>.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C00000"/>
                </a:solidFill>
              </a:rPr>
              <a:t> </a:t>
            </a:r>
            <a:r>
              <a:rPr lang="fa-IR" dirty="0">
                <a:solidFill>
                  <a:srgbClr val="C00000"/>
                </a:solidFill>
              </a:rPr>
              <a:t>تغيير در صدا و سرعت </a:t>
            </a:r>
            <a:r>
              <a:rPr lang="fa-IR" dirty="0"/>
              <a:t>آن </a:t>
            </a:r>
            <a:r>
              <a:rPr lang="fa-IR" dirty="0" smtClean="0"/>
              <a:t>باعث مي </a:t>
            </a:r>
            <a:r>
              <a:rPr lang="fa-IR" dirty="0"/>
              <a:t>شود كه سخنراني مجذوب كننده تر باشد و گريز كوتاهي از مطلب به صورت يك حكايت </a:t>
            </a:r>
            <a:r>
              <a:rPr lang="fa-IR" dirty="0" smtClean="0"/>
              <a:t>يا ضرب </a:t>
            </a:r>
            <a:r>
              <a:rPr lang="fa-IR" dirty="0"/>
              <a:t>المثل و يا </a:t>
            </a:r>
            <a:r>
              <a:rPr lang="fa-IR" dirty="0" smtClean="0"/>
              <a:t>اشاره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به يك </a:t>
            </a:r>
            <a:r>
              <a:rPr lang="fa-IR" dirty="0">
                <a:solidFill>
                  <a:srgbClr val="C00000"/>
                </a:solidFill>
              </a:rPr>
              <a:t>رويداد اجتماعي اخير </a:t>
            </a:r>
            <a:r>
              <a:rPr lang="fa-IR" dirty="0"/>
              <a:t>مي تواند سخنراني را متنوع تر كر ده و </a:t>
            </a:r>
            <a:r>
              <a:rPr lang="fa-IR" dirty="0" smtClean="0"/>
              <a:t>توجه دانشجويان </a:t>
            </a:r>
            <a:r>
              <a:rPr lang="fa-IR" dirty="0"/>
              <a:t>را دوباره معطوف نمايد</a:t>
            </a:r>
            <a:r>
              <a:rPr lang="fa-IR" dirty="0" smtClean="0"/>
              <a:t>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براي نگه داشتن توجه و تمركز دانشجويان نبايد فقط مطالب را سرسري خواند ؛ درحالي كه </a:t>
            </a:r>
            <a:r>
              <a:rPr lang="fa-IR" dirty="0" smtClean="0">
                <a:solidFill>
                  <a:srgbClr val="C00000"/>
                </a:solidFill>
              </a:rPr>
              <a:t>بعضي يادداشت </a:t>
            </a:r>
            <a:r>
              <a:rPr lang="fa-IR" dirty="0">
                <a:solidFill>
                  <a:srgbClr val="C00000"/>
                </a:solidFill>
              </a:rPr>
              <a:t>ها </a:t>
            </a:r>
            <a:r>
              <a:rPr lang="fa-IR" dirty="0"/>
              <a:t>به شما كمك مي </a:t>
            </a:r>
            <a:r>
              <a:rPr lang="fa-IR" dirty="0" smtClean="0"/>
              <a:t>كند.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در نهايت، اگر قصد داريد از تصوير و يا وسيله اي استفاده نماييد، مطمئن باشيد كه زمان </a:t>
            </a:r>
            <a:r>
              <a:rPr lang="fa-IR" dirty="0" smtClean="0"/>
              <a:t>آن را </a:t>
            </a:r>
            <a:r>
              <a:rPr lang="fa-IR" dirty="0"/>
              <a:t>در يادداشت هايتان ذكر كرده ايد تا از قلم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نيفتاده </a:t>
            </a:r>
            <a:r>
              <a:rPr lang="fa-IR" dirty="0"/>
              <a:t>و فراموش نشوند.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58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طول مدت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 smtClean="0"/>
              <a:t>مطالعات </a:t>
            </a:r>
            <a:r>
              <a:rPr lang="fa-IR" dirty="0"/>
              <a:t>نشان داده است كه توجه و تمركز دانشجويان بعد از </a:t>
            </a:r>
            <a:r>
              <a:rPr lang="fa-IR" b="1" dirty="0">
                <a:solidFill>
                  <a:srgbClr val="FF0000"/>
                </a:solidFill>
              </a:rPr>
              <a:t>۴۵ دقيقه </a:t>
            </a:r>
            <a:r>
              <a:rPr lang="fa-IR" dirty="0"/>
              <a:t>كمتر مي شود.</a:t>
            </a:r>
          </a:p>
          <a:p>
            <a:pPr marL="0" indent="0" algn="r" rtl="1">
              <a:buNone/>
            </a:pPr>
            <a:r>
              <a:rPr lang="fa-IR" dirty="0"/>
              <a:t>سخنراني ها بايد طوري زمانبندي شوند كه بيشتر از ۴۵ دقيقه طول نكشند و حتماً بايد </a:t>
            </a:r>
            <a:r>
              <a:rPr lang="fa-IR" b="1" dirty="0">
                <a:solidFill>
                  <a:srgbClr val="FF0000"/>
                </a:solidFill>
              </a:rPr>
              <a:t>زماني </a:t>
            </a:r>
            <a:r>
              <a:rPr lang="fa-IR" b="1" dirty="0" smtClean="0">
                <a:solidFill>
                  <a:srgbClr val="FF0000"/>
                </a:solidFill>
              </a:rPr>
              <a:t>براي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fa-IR" b="1" dirty="0" smtClean="0">
                <a:solidFill>
                  <a:srgbClr val="FF0000"/>
                </a:solidFill>
              </a:rPr>
              <a:t>پاسخ </a:t>
            </a:r>
            <a:r>
              <a:rPr lang="fa-IR" b="1" dirty="0">
                <a:solidFill>
                  <a:srgbClr val="FF0000"/>
                </a:solidFill>
              </a:rPr>
              <a:t>به سئوالات </a:t>
            </a:r>
            <a:r>
              <a:rPr lang="fa-IR" dirty="0"/>
              <a:t>در نظر گرفته شود . </a:t>
            </a:r>
            <a:endParaRPr lang="en-US" dirty="0" smtClean="0"/>
          </a:p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r>
              <a:rPr lang="fa-IR" dirty="0" smtClean="0"/>
              <a:t>سخنراني </a:t>
            </a:r>
            <a:r>
              <a:rPr lang="fa-IR" dirty="0"/>
              <a:t>هايي كه توسط بيشتر از يك نفر ارائه مي </a:t>
            </a:r>
            <a:r>
              <a:rPr lang="fa-IR" dirty="0" smtClean="0"/>
              <a:t>شوند،</a:t>
            </a:r>
            <a:r>
              <a:rPr lang="en-US" dirty="0" smtClean="0"/>
              <a:t> </a:t>
            </a:r>
            <a:r>
              <a:rPr lang="fa-IR" dirty="0" smtClean="0"/>
              <a:t>مي </a:t>
            </a:r>
            <a:r>
              <a:rPr lang="fa-IR" dirty="0"/>
              <a:t>توانند طولاني تر باشند، اما اگر دانشجويان بتوانند </a:t>
            </a:r>
            <a:r>
              <a:rPr lang="fa-IR" b="1" dirty="0">
                <a:solidFill>
                  <a:srgbClr val="FF0000"/>
                </a:solidFill>
              </a:rPr>
              <a:t>استراحت</a:t>
            </a:r>
            <a:r>
              <a:rPr lang="fa-IR" dirty="0"/>
              <a:t> </a:t>
            </a:r>
            <a:r>
              <a:rPr lang="fa-IR" dirty="0" smtClean="0"/>
              <a:t>كوتاهي </a:t>
            </a:r>
            <a:r>
              <a:rPr lang="fa-IR" dirty="0"/>
              <a:t>داشته باشند، مسلماً </a:t>
            </a:r>
            <a:r>
              <a:rPr lang="fa-IR" dirty="0" smtClean="0"/>
              <a:t>براي</a:t>
            </a:r>
            <a:r>
              <a:rPr lang="en-US" dirty="0" smtClean="0"/>
              <a:t> </a:t>
            </a:r>
            <a:r>
              <a:rPr lang="fa-IR" dirty="0" smtClean="0"/>
              <a:t>سخنراني </a:t>
            </a:r>
            <a:r>
              <a:rPr lang="fa-IR" dirty="0"/>
              <a:t>نفر بعدي در وضعيت بهتري خواهند بود.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70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اهداف آموزشي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اگر </a:t>
            </a:r>
            <a:r>
              <a:rPr lang="fa-IR" dirty="0"/>
              <a:t>مطمئن نباشيد به كجا مي رويد ، احتمال زيادي دارد كه از جاي ديگري سر در بياوريد و</a:t>
            </a:r>
          </a:p>
          <a:p>
            <a:pPr marL="0" indent="0" algn="r">
              <a:buNone/>
            </a:pPr>
            <a:r>
              <a:rPr lang="fa-IR" dirty="0"/>
              <a:t>حتي ندانيد </a:t>
            </a:r>
            <a:r>
              <a:rPr lang="fa-IR" dirty="0" smtClean="0"/>
              <a:t>كه </a:t>
            </a:r>
            <a:r>
              <a:rPr lang="fa-IR" dirty="0"/>
              <a:t>كجا هستيد !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معمولاً </a:t>
            </a:r>
            <a:r>
              <a:rPr lang="fa-IR" dirty="0"/>
              <a:t>مقاصد و پيامدهاي يك دوره ي آموزشي به شكل </a:t>
            </a:r>
            <a:r>
              <a:rPr lang="fa-IR" dirty="0" smtClean="0"/>
              <a:t>اهداف یادگيري </a:t>
            </a:r>
            <a:r>
              <a:rPr lang="fa-IR" dirty="0"/>
              <a:t>بيان مي شود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اهداف </a:t>
            </a:r>
            <a:r>
              <a:rPr lang="fa-IR" dirty="0"/>
              <a:t>عبارتند از :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بيان </a:t>
            </a:r>
            <a:r>
              <a:rPr lang="fa-IR" dirty="0"/>
              <a:t>واضح آن چه كه دانشجويان بايد طي يك دوره </a:t>
            </a:r>
            <a:r>
              <a:rPr lang="fa-IR" dirty="0" smtClean="0"/>
              <a:t>مطالعاتي </a:t>
            </a:r>
            <a:r>
              <a:rPr lang="fa-IR" dirty="0"/>
              <a:t>قادر به انجام آن باشند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اين اهداف را بايد از اهداف ياددهي (اهدافي كه مدرس </a:t>
            </a:r>
            <a:r>
              <a:rPr lang="fa-IR" dirty="0" smtClean="0"/>
              <a:t>قصد انجام </a:t>
            </a:r>
            <a:r>
              <a:rPr lang="fa-IR" dirty="0"/>
              <a:t>آن ها را دارد) افتراق داد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>
                <a:solidFill>
                  <a:srgbClr val="FF0000"/>
                </a:solidFill>
              </a:rPr>
              <a:t>همچنين بايد اهداف يادگيري را از اهداف نهايي (غايت ها ) </a:t>
            </a:r>
            <a:r>
              <a:rPr lang="fa-IR" dirty="0" smtClean="0">
                <a:solidFill>
                  <a:srgbClr val="FF0000"/>
                </a:solidFill>
              </a:rPr>
              <a:t>تميزدهيم</a:t>
            </a:r>
            <a:r>
              <a:rPr lang="fa-IR" dirty="0"/>
              <a:t>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اهداف </a:t>
            </a:r>
            <a:r>
              <a:rPr lang="fa-IR" dirty="0"/>
              <a:t>نهايي اهدافي هستند كه يك دوره ي درسي يا شايد يك مؤسسه قصد رسيدن </a:t>
            </a:r>
            <a:r>
              <a:rPr lang="fa-IR" dirty="0" smtClean="0"/>
              <a:t>به آن </a:t>
            </a:r>
            <a:r>
              <a:rPr lang="fa-IR" dirty="0"/>
              <a:t>ها را دارد .</a:t>
            </a:r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43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شكل و ساختار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سخنرانيها </a:t>
            </a:r>
            <a:r>
              <a:rPr lang="fa-IR" dirty="0"/>
              <a:t>اغلب در سه بخش ترتيب داده مي شوند:</a:t>
            </a:r>
          </a:p>
          <a:p>
            <a:pPr algn="r">
              <a:buFontTx/>
              <a:buChar char="-"/>
            </a:pPr>
            <a:r>
              <a:rPr lang="fa-IR" dirty="0" smtClean="0">
                <a:solidFill>
                  <a:srgbClr val="FF0000"/>
                </a:solidFill>
              </a:rPr>
              <a:t>مقدمه</a:t>
            </a:r>
          </a:p>
          <a:p>
            <a:pPr algn="r">
              <a:buFontTx/>
              <a:buChar char="-"/>
            </a:pPr>
            <a:r>
              <a:rPr lang="fa-IR" dirty="0" smtClean="0">
                <a:solidFill>
                  <a:srgbClr val="FF0000"/>
                </a:solidFill>
              </a:rPr>
              <a:t>بدنه</a:t>
            </a:r>
            <a:endParaRPr lang="fa-IR" dirty="0">
              <a:solidFill>
                <a:srgbClr val="FF0000"/>
              </a:solidFill>
            </a:endParaRPr>
          </a:p>
          <a:p>
            <a:pPr algn="r">
              <a:buFontTx/>
              <a:buChar char="-"/>
            </a:pPr>
            <a:r>
              <a:rPr lang="fa-IR" dirty="0" smtClean="0">
                <a:solidFill>
                  <a:srgbClr val="FF0000"/>
                </a:solidFill>
              </a:rPr>
              <a:t>خاتمه</a:t>
            </a:r>
            <a:r>
              <a:rPr lang="fa-IR" dirty="0" smtClean="0"/>
              <a:t> 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اين ترتيب شما را مطمئن مي سازد كه نكات اصلي سخنراني به طور مشخص تعيين شده و </a:t>
            </a:r>
            <a:r>
              <a:rPr lang="fa-IR" dirty="0" smtClean="0"/>
              <a:t>تكرار گشته </a:t>
            </a:r>
            <a:r>
              <a:rPr lang="fa-IR" dirty="0"/>
              <a:t>اند.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دانشجويان </a:t>
            </a:r>
            <a:r>
              <a:rPr lang="fa-IR" dirty="0"/>
              <a:t>در دقايق اول و آخر سخنراني بيشترين قدرت پذيرش را دارند . بنابراين </a:t>
            </a:r>
            <a:r>
              <a:rPr lang="fa-IR" dirty="0" smtClean="0"/>
              <a:t>دراين زمانها</a:t>
            </a:r>
            <a:r>
              <a:rPr lang="fa-IR" dirty="0"/>
              <a:t>، بايد نكات كليدي </a:t>
            </a:r>
            <a:r>
              <a:rPr lang="fa-IR" dirty="0" smtClean="0"/>
              <a:t>سخنراني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مطرح گردند.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94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مقدمه: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در </a:t>
            </a:r>
            <a:r>
              <a:rPr lang="fa-IR" dirty="0"/>
              <a:t>ابتدا سخنران </a:t>
            </a:r>
            <a:r>
              <a:rPr lang="fa-IR" dirty="0" smtClean="0"/>
              <a:t>بايد </a:t>
            </a:r>
            <a:r>
              <a:rPr lang="fa-IR" dirty="0">
                <a:solidFill>
                  <a:srgbClr val="FF0000"/>
                </a:solidFill>
              </a:rPr>
              <a:t>توجه افراد را جلب نمايد </a:t>
            </a:r>
            <a:r>
              <a:rPr lang="fa-IR" dirty="0"/>
              <a:t>و حالات عمومي را براي </a:t>
            </a:r>
            <a:r>
              <a:rPr lang="fa-IR" dirty="0" smtClean="0"/>
              <a:t>سخنراني تنظیم </a:t>
            </a:r>
            <a:r>
              <a:rPr lang="fa-IR" dirty="0"/>
              <a:t>نمايد </a:t>
            </a:r>
            <a:r>
              <a:rPr lang="fa-IR" dirty="0" smtClean="0"/>
              <a:t>.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لازم است كه با افراد ارتباط برقرار شده و </a:t>
            </a:r>
            <a:r>
              <a:rPr lang="fa-IR" dirty="0">
                <a:solidFill>
                  <a:srgbClr val="FF0000"/>
                </a:solidFill>
              </a:rPr>
              <a:t>انگيزه و شور و اشتياق ايشان تحريك شود</a:t>
            </a:r>
            <a:r>
              <a:rPr lang="fa-IR" dirty="0"/>
              <a:t> تا </a:t>
            </a:r>
            <a:r>
              <a:rPr lang="fa-IR" dirty="0" smtClean="0"/>
              <a:t>شنونده بتواند </a:t>
            </a:r>
            <a:r>
              <a:rPr lang="fa-IR" dirty="0"/>
              <a:t>بر موضوعات </a:t>
            </a:r>
            <a:r>
              <a:rPr lang="fa-IR" dirty="0" smtClean="0"/>
              <a:t>اصلي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سخنراني تمركز داشته باشد . </a:t>
            </a:r>
            <a:r>
              <a:rPr lang="fa-IR" dirty="0" smtClean="0"/>
              <a:t>مثلا:</a:t>
            </a:r>
          </a:p>
          <a:p>
            <a:pPr marL="0" indent="0" algn="r">
              <a:buNone/>
            </a:pPr>
            <a:r>
              <a:rPr lang="fa-IR" dirty="0" smtClean="0"/>
              <a:t>اين </a:t>
            </a:r>
            <a:r>
              <a:rPr lang="fa-IR" dirty="0"/>
              <a:t>بيانيه </a:t>
            </a:r>
            <a:r>
              <a:rPr lang="fa-IR" dirty="0" smtClean="0"/>
              <a:t>براي این </a:t>
            </a:r>
            <a:r>
              <a:rPr lang="fa-IR" dirty="0"/>
              <a:t>هدف سخنراني ترتيب </a:t>
            </a:r>
            <a:r>
              <a:rPr lang="fa-IR" dirty="0" smtClean="0"/>
              <a:t>داده شده </a:t>
            </a:r>
            <a:r>
              <a:rPr lang="fa-IR" dirty="0"/>
              <a:t>(براي مثال : درپايان اين سخنراني شما بايستي بتوانيد كه ....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و نيز </a:t>
            </a:r>
            <a:r>
              <a:rPr lang="fa-IR" dirty="0" smtClean="0">
                <a:solidFill>
                  <a:srgbClr val="FF0000"/>
                </a:solidFill>
              </a:rPr>
              <a:t>نكات </a:t>
            </a:r>
            <a:r>
              <a:rPr lang="fa-IR" dirty="0">
                <a:solidFill>
                  <a:srgbClr val="FF0000"/>
                </a:solidFill>
              </a:rPr>
              <a:t>كليدي </a:t>
            </a:r>
            <a:r>
              <a:rPr lang="fa-IR" dirty="0"/>
              <a:t>را كه </a:t>
            </a:r>
            <a:r>
              <a:rPr lang="fa-IR" dirty="0" smtClean="0"/>
              <a:t>بايد بخاطر </a:t>
            </a:r>
            <a:r>
              <a:rPr lang="fa-IR" dirty="0"/>
              <a:t>سپرده شوند، مشخص مي نمايد 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>
                <a:solidFill>
                  <a:srgbClr val="FF0000"/>
                </a:solidFill>
              </a:rPr>
              <a:t>اطلاعات </a:t>
            </a:r>
            <a:r>
              <a:rPr lang="fa-IR" dirty="0">
                <a:solidFill>
                  <a:srgbClr val="FF0000"/>
                </a:solidFill>
              </a:rPr>
              <a:t>قبلي دانشجويان </a:t>
            </a:r>
            <a:r>
              <a:rPr lang="fa-IR" dirty="0" smtClean="0">
                <a:solidFill>
                  <a:srgbClr val="FF0000"/>
                </a:solidFill>
              </a:rPr>
              <a:t>بايد </a:t>
            </a:r>
            <a:r>
              <a:rPr lang="fa-IR" dirty="0">
                <a:solidFill>
                  <a:srgbClr val="FF0000"/>
                </a:solidFill>
              </a:rPr>
              <a:t>تعيين </a:t>
            </a:r>
            <a:r>
              <a:rPr lang="fa-IR" dirty="0" smtClean="0">
                <a:solidFill>
                  <a:srgbClr val="FF0000"/>
                </a:solidFill>
              </a:rPr>
              <a:t>شود </a:t>
            </a:r>
            <a:r>
              <a:rPr lang="fa-IR" dirty="0"/>
              <a:t>و هم براي سخنران و هم دانشجويان واضح و </a:t>
            </a:r>
            <a:r>
              <a:rPr lang="fa-IR" dirty="0" smtClean="0"/>
              <a:t>مشخص باشد </a:t>
            </a:r>
            <a:r>
              <a:rPr lang="fa-IR" dirty="0"/>
              <a:t>تا سخنراني بتواند با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تجارب </a:t>
            </a:r>
            <a:r>
              <a:rPr lang="fa-IR" dirty="0"/>
              <a:t>و اطلاعات قبلي ايشان متناسب و مربوط شود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همچنين</a:t>
            </a:r>
            <a:r>
              <a:rPr lang="fa-IR" dirty="0"/>
              <a:t>، </a:t>
            </a:r>
            <a:r>
              <a:rPr lang="fa-IR" dirty="0" smtClean="0">
                <a:solidFill>
                  <a:srgbClr val="FF0000"/>
                </a:solidFill>
              </a:rPr>
              <a:t>مشخص كردن </a:t>
            </a:r>
            <a:r>
              <a:rPr lang="fa-IR" dirty="0">
                <a:solidFill>
                  <a:srgbClr val="FF0000"/>
                </a:solidFill>
              </a:rPr>
              <a:t>فوايد محتواي سخنراني براي آينده</a:t>
            </a:r>
            <a:r>
              <a:rPr lang="fa-IR" dirty="0"/>
              <a:t>، توجه و تمركز دانشجويان را افزايش خواهد داد.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49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بدنه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براساس </a:t>
            </a:r>
            <a:r>
              <a:rPr lang="fa-IR" dirty="0" smtClean="0"/>
              <a:t>توصيف «براون و مانوگی» در سال 2001</a:t>
            </a:r>
            <a:r>
              <a:rPr lang="fa-IR" dirty="0"/>
              <a:t> </a:t>
            </a:r>
            <a:r>
              <a:rPr lang="fa-IR" dirty="0" smtClean="0"/>
              <a:t>بدنه </a:t>
            </a:r>
            <a:r>
              <a:rPr lang="fa-IR" dirty="0"/>
              <a:t>به روش هاي زير اجرا مي شود</a:t>
            </a:r>
            <a:r>
              <a:rPr lang="fa-IR" dirty="0" smtClean="0"/>
              <a:t>: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 smtClean="0"/>
              <a:t> - </a:t>
            </a:r>
            <a:r>
              <a:rPr lang="fa-IR" b="1" dirty="0"/>
              <a:t>شيوه ي كلاسيك و قديمي </a:t>
            </a:r>
            <a:r>
              <a:rPr lang="fa-IR" dirty="0" smtClean="0"/>
              <a:t>: </a:t>
            </a:r>
            <a:r>
              <a:rPr lang="fa-IR" dirty="0"/>
              <a:t>اين شيوه ، سخنراني را به بخش ها و زير بخش ها يي </a:t>
            </a:r>
            <a:r>
              <a:rPr lang="fa-IR" dirty="0" smtClean="0"/>
              <a:t>تقسيم مي </a:t>
            </a:r>
            <a:r>
              <a:rPr lang="fa-IR" dirty="0"/>
              <a:t>كند.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اين </a:t>
            </a:r>
            <a:r>
              <a:rPr lang="fa-IR" dirty="0"/>
              <a:t>روش براي يادداشت برداري و برنامه ريزي آسان بوده ولي به نظر خسته كننده مي آيد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/>
          </a:p>
          <a:p>
            <a:pPr algn="r">
              <a:buFontTx/>
              <a:buChar char="-"/>
            </a:pPr>
            <a:r>
              <a:rPr lang="fa-IR" b="1" dirty="0" smtClean="0"/>
              <a:t>شيوه </a:t>
            </a:r>
            <a:r>
              <a:rPr lang="fa-IR" b="1" dirty="0"/>
              <a:t>ي مشكل محو </a:t>
            </a:r>
            <a:r>
              <a:rPr lang="fa-IR" b="1" dirty="0" smtClean="0"/>
              <a:t>ر</a:t>
            </a:r>
            <a:r>
              <a:rPr lang="fa-IR" dirty="0" smtClean="0"/>
              <a:t> </a:t>
            </a:r>
            <a:r>
              <a:rPr lang="fa-IR" dirty="0"/>
              <a:t>: اين شيوه با بيان يك مشكل آغاز گشته و سپس در مورد راه حل </a:t>
            </a:r>
            <a:r>
              <a:rPr lang="fa-IR" dirty="0" smtClean="0"/>
              <a:t>هاي مختلف بحث </a:t>
            </a:r>
            <a:r>
              <a:rPr lang="fa-IR" dirty="0"/>
              <a:t>و مناظره مي نمايد . اين شيوه ، حس تحقيق و پرسش و مراجعه به روشهاي </a:t>
            </a:r>
            <a:r>
              <a:rPr lang="fa-IR" dirty="0" smtClean="0"/>
              <a:t>متقابل و نتيجه </a:t>
            </a:r>
            <a:r>
              <a:rPr lang="fa-IR" dirty="0"/>
              <a:t>گيري را توسعه و افزايش مي دهد</a:t>
            </a:r>
            <a:r>
              <a:rPr lang="fa-IR" dirty="0" smtClean="0"/>
              <a:t>.</a:t>
            </a:r>
          </a:p>
          <a:p>
            <a:pPr algn="r">
              <a:buFontTx/>
              <a:buChar char="-"/>
            </a:pPr>
            <a:endParaRPr lang="fa-IR" dirty="0"/>
          </a:p>
          <a:p>
            <a:pPr marL="0" indent="0" algn="r">
              <a:buNone/>
            </a:pPr>
            <a:r>
              <a:rPr lang="fa-IR" b="1" dirty="0" smtClean="0"/>
              <a:t>- شيوه </a:t>
            </a:r>
            <a:r>
              <a:rPr lang="fa-IR" b="1" dirty="0"/>
              <a:t>ي </a:t>
            </a:r>
            <a:r>
              <a:rPr lang="fa-IR" b="1" dirty="0" smtClean="0"/>
              <a:t>متوالي </a:t>
            </a:r>
            <a:r>
              <a:rPr lang="fa-IR" dirty="0" smtClean="0"/>
              <a:t>: </a:t>
            </a:r>
            <a:r>
              <a:rPr lang="fa-IR" dirty="0"/>
              <a:t>اين شيوه شامل مجموعه اي از اطلاعات متصل به هم مي باشد كه منجر به </a:t>
            </a:r>
            <a:r>
              <a:rPr lang="fa-IR" dirty="0" smtClean="0"/>
              <a:t>يك نتيجه </a:t>
            </a:r>
            <a:r>
              <a:rPr lang="fa-IR" dirty="0"/>
              <a:t>گيري مي شود كه خود آن نيز به صورت </a:t>
            </a:r>
            <a:r>
              <a:rPr lang="fa-IR" dirty="0" smtClean="0"/>
              <a:t>منطقي، </a:t>
            </a:r>
            <a:r>
              <a:rPr lang="fa-IR" dirty="0"/>
              <a:t>شنونده را به بخش بعدي هدايت و </a:t>
            </a:r>
            <a:r>
              <a:rPr lang="fa-IR" dirty="0" smtClean="0"/>
              <a:t>راهنمايي مي </a:t>
            </a:r>
            <a:r>
              <a:rPr lang="fa-IR" dirty="0"/>
              <a:t>نمايد</a:t>
            </a: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152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خاتمه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در مجموع سخنران بايد قسمت بدنه و ساختار را با </a:t>
            </a:r>
            <a:r>
              <a:rPr lang="fa-IR" dirty="0" smtClean="0">
                <a:solidFill>
                  <a:srgbClr val="FF0000"/>
                </a:solidFill>
              </a:rPr>
              <a:t>پرسيدن سؤال ها </a:t>
            </a:r>
            <a:r>
              <a:rPr lang="fa-IR" dirty="0" smtClean="0"/>
              <a:t>به پايان برساند تا اگرابهامي براي دانشجويان وجود </a:t>
            </a:r>
          </a:p>
          <a:p>
            <a:pPr marL="0" indent="0" algn="r">
              <a:buNone/>
            </a:pPr>
            <a:r>
              <a:rPr lang="fa-IR" dirty="0" smtClean="0"/>
              <a:t>دارد،از اين طريق بتواند آن را برطرف كند.</a:t>
            </a:r>
          </a:p>
          <a:p>
            <a:pPr marL="0" indent="0" algn="r">
              <a:buNone/>
            </a:pPr>
            <a:r>
              <a:rPr lang="fa-IR" dirty="0" smtClean="0"/>
              <a:t>سخنراني را بايد با مرور اهداف و نكات كليدي كه در مقدمه ي بحث ذكر شدند ، به پايان رسانيد.</a:t>
            </a:r>
          </a:p>
          <a:p>
            <a:pPr marL="0" indent="0" algn="r">
              <a:buNone/>
            </a:pPr>
            <a:r>
              <a:rPr lang="fa-IR" dirty="0" smtClean="0"/>
              <a:t> در اينجا شما مي توانيد </a:t>
            </a:r>
            <a:r>
              <a:rPr lang="fa-IR" dirty="0" smtClean="0">
                <a:solidFill>
                  <a:srgbClr val="FF0000"/>
                </a:solidFill>
              </a:rPr>
              <a:t>روش هاي ياد گيري خود محورانه </a:t>
            </a:r>
            <a:r>
              <a:rPr lang="fa-IR" dirty="0" smtClean="0"/>
              <a:t>را براي دانشجوياني كه تمايل به دانستن آن دارند، ارائه دهيد .</a:t>
            </a:r>
          </a:p>
          <a:p>
            <a:pPr marL="0" indent="0" algn="r">
              <a:buNone/>
            </a:pPr>
            <a:r>
              <a:rPr lang="fa-IR" dirty="0" smtClean="0"/>
              <a:t> اما در اين قسمت </a:t>
            </a:r>
            <a:r>
              <a:rPr lang="fa-IR" dirty="0" smtClean="0">
                <a:solidFill>
                  <a:srgbClr val="FF0000"/>
                </a:solidFill>
              </a:rPr>
              <a:t>نبايد مطالب جديد ارائه نماييد </a:t>
            </a:r>
            <a:r>
              <a:rPr lang="fa-IR" dirty="0" smtClean="0"/>
              <a:t>و يا سخنراني خود را از طريق پاسخ به سؤال هاي مبهم و نامفهوم به پايان برسانيد.</a:t>
            </a:r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در پايان سخنراني مي توانيد از اجرا و عملكرد خود </a:t>
            </a:r>
            <a:r>
              <a:rPr lang="fa-IR" dirty="0" smtClean="0">
                <a:solidFill>
                  <a:srgbClr val="FF0000"/>
                </a:solidFill>
              </a:rPr>
              <a:t>بازخوردي</a:t>
            </a:r>
            <a:r>
              <a:rPr lang="fa-IR" dirty="0" smtClean="0"/>
              <a:t> داشته باشيد.</a:t>
            </a:r>
          </a:p>
          <a:p>
            <a:pPr marL="0" indent="0" algn="r">
              <a:buNone/>
            </a:pPr>
            <a:r>
              <a:rPr lang="fa-IR" dirty="0" smtClean="0"/>
              <a:t> بازخورد مي تواند به صورت توضيحات غير رسمي يا خلاصه از دانشجويان باشد.</a:t>
            </a:r>
          </a:p>
        </p:txBody>
      </p:sp>
    </p:spTree>
    <p:extLst>
      <p:ext uri="{BB962C8B-B14F-4D97-AF65-F5344CB8AC3E}">
        <p14:creationId xmlns:p14="http://schemas.microsoft.com/office/powerpoint/2010/main" val="91900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بازخورد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ممكن </a:t>
            </a:r>
            <a:r>
              <a:rPr lang="fa-IR" dirty="0"/>
              <a:t>است هر كسي فكر كند مي تواند </a:t>
            </a:r>
            <a:r>
              <a:rPr lang="fa-IR" dirty="0" smtClean="0"/>
              <a:t>سخنراني </a:t>
            </a:r>
            <a:r>
              <a:rPr lang="fa-IR" dirty="0"/>
              <a:t>خوب و قابل قبول ي ارائه </a:t>
            </a:r>
            <a:r>
              <a:rPr lang="fa-IR" dirty="0" smtClean="0"/>
              <a:t>دهد، </a:t>
            </a:r>
            <a:r>
              <a:rPr lang="fa-IR" dirty="0"/>
              <a:t>اما اين مطلب </a:t>
            </a:r>
            <a:r>
              <a:rPr lang="fa-IR" dirty="0" smtClean="0"/>
              <a:t>هم درست </a:t>
            </a:r>
            <a:r>
              <a:rPr lang="fa-IR" dirty="0"/>
              <a:t>است كه </a:t>
            </a:r>
            <a:r>
              <a:rPr lang="fa-IR" b="1" dirty="0" smtClean="0">
                <a:solidFill>
                  <a:srgbClr val="FF0000"/>
                </a:solidFill>
              </a:rPr>
              <a:t>بازخورد</a:t>
            </a:r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fa-IR" b="1" dirty="0">
                <a:solidFill>
                  <a:srgbClr val="FF0000"/>
                </a:solidFill>
              </a:rPr>
              <a:t>معني دار و سودمند </a:t>
            </a:r>
            <a:r>
              <a:rPr lang="fa-IR" dirty="0"/>
              <a:t>از يك سخنراني مي تواند براي همه با ارزش باشد .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بازخورد ممكن </a:t>
            </a:r>
            <a:r>
              <a:rPr lang="fa-IR" dirty="0"/>
              <a:t>است از دانشجويان در انتهاي سخنراني و يا از همكاران شريك در جلسه بدست آيد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مي توان از دانشجويان با بازخورد </a:t>
            </a:r>
            <a:r>
              <a:rPr lang="fa-IR" dirty="0" smtClean="0"/>
              <a:t>شفاهي </a:t>
            </a:r>
            <a:r>
              <a:rPr lang="fa-IR" dirty="0"/>
              <a:t>نظر گرفت و يا اينكه از ايشان خواست كه </a:t>
            </a:r>
            <a:r>
              <a:rPr lang="fa-IR" dirty="0" smtClean="0"/>
              <a:t>يك فرم مختصر </a:t>
            </a:r>
            <a:r>
              <a:rPr lang="fa-IR" dirty="0"/>
              <a:t>ويژه بازخورد را تكميل </a:t>
            </a:r>
            <a:r>
              <a:rPr lang="fa-IR" dirty="0" smtClean="0"/>
              <a:t>نمايند.</a:t>
            </a:r>
          </a:p>
          <a:p>
            <a:pPr marL="0" indent="0" algn="r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398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چ</a:t>
            </a:r>
            <a:r>
              <a:rPr lang="fa-IR" b="1" dirty="0" smtClean="0"/>
              <a:t>ه </a:t>
            </a:r>
            <a:r>
              <a:rPr lang="fa-IR" b="1" dirty="0"/>
              <a:t>چيز يك استاد را بهترين مي سازد؟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fa-IR" b="1" dirty="0" smtClean="0"/>
              <a:t>برترين </a:t>
            </a:r>
            <a:r>
              <a:rPr lang="fa-IR" b="1" dirty="0"/>
              <a:t>استادان:</a:t>
            </a:r>
          </a:p>
          <a:p>
            <a:pPr marL="0" indent="0" algn="r">
              <a:buNone/>
            </a:pPr>
            <a:r>
              <a:rPr lang="fa-IR" dirty="0"/>
              <a:t>١- </a:t>
            </a:r>
            <a:r>
              <a:rPr lang="fa-IR" dirty="0">
                <a:solidFill>
                  <a:srgbClr val="FF0000"/>
                </a:solidFill>
              </a:rPr>
              <a:t>اسامي دانشجويان </a:t>
            </a:r>
            <a:r>
              <a:rPr lang="fa-IR" dirty="0"/>
              <a:t>خود را مي دانند</a:t>
            </a:r>
          </a:p>
          <a:p>
            <a:pPr marL="0" indent="0" algn="r">
              <a:buNone/>
            </a:pPr>
            <a:r>
              <a:rPr lang="fa-IR" dirty="0"/>
              <a:t>٢- قادرند به دانشجويان </a:t>
            </a:r>
            <a:r>
              <a:rPr lang="fa-IR" dirty="0">
                <a:solidFill>
                  <a:srgbClr val="FF0000"/>
                </a:solidFill>
              </a:rPr>
              <a:t>انگيزه</a:t>
            </a:r>
            <a:r>
              <a:rPr lang="fa-IR" dirty="0"/>
              <a:t> داده و اهداف آن ها را توسعه دهند</a:t>
            </a:r>
          </a:p>
          <a:p>
            <a:pPr marL="0" indent="0" algn="r">
              <a:buNone/>
            </a:pPr>
            <a:r>
              <a:rPr lang="fa-IR" dirty="0"/>
              <a:t>٣- به كساني كه تلاش مي كنند،</a:t>
            </a:r>
            <a:r>
              <a:rPr lang="fa-IR" dirty="0">
                <a:solidFill>
                  <a:srgbClr val="FF0000"/>
                </a:solidFill>
              </a:rPr>
              <a:t> ياري </a:t>
            </a:r>
            <a:r>
              <a:rPr lang="fa-IR" dirty="0"/>
              <a:t>مي دهند</a:t>
            </a:r>
          </a:p>
          <a:p>
            <a:pPr marL="0" indent="0" algn="r">
              <a:buNone/>
            </a:pPr>
            <a:r>
              <a:rPr lang="fa-IR" dirty="0"/>
              <a:t>٤- قادرند </a:t>
            </a:r>
            <a:r>
              <a:rPr lang="fa-IR" dirty="0">
                <a:solidFill>
                  <a:srgbClr val="FF0000"/>
                </a:solidFill>
              </a:rPr>
              <a:t>عزت نفس دانشجويان </a:t>
            </a:r>
            <a:r>
              <a:rPr lang="fa-IR" dirty="0"/>
              <a:t>را افزايش دهند</a:t>
            </a:r>
          </a:p>
          <a:p>
            <a:pPr marL="0" indent="0" algn="r">
              <a:buNone/>
            </a:pPr>
            <a:r>
              <a:rPr lang="fa-IR" dirty="0"/>
              <a:t>٥- </a:t>
            </a:r>
            <a:r>
              <a:rPr lang="fa-IR" dirty="0">
                <a:solidFill>
                  <a:srgbClr val="FF0000"/>
                </a:solidFill>
              </a:rPr>
              <a:t>در دسترس </a:t>
            </a:r>
            <a:r>
              <a:rPr lang="fa-IR" dirty="0"/>
              <a:t>هستند و به مشكلات دانشجويان توجه و علاقه نشان مي دهند</a:t>
            </a:r>
          </a:p>
          <a:p>
            <a:pPr marL="0" indent="0" algn="r">
              <a:buNone/>
            </a:pPr>
            <a:r>
              <a:rPr lang="fa-IR" dirty="0"/>
              <a:t>٦- از </a:t>
            </a:r>
            <a:r>
              <a:rPr lang="fa-IR" dirty="0">
                <a:solidFill>
                  <a:srgbClr val="FF0000"/>
                </a:solidFill>
              </a:rPr>
              <a:t>يادگيري فعال و مشاركتي </a:t>
            </a:r>
            <a:r>
              <a:rPr lang="fa-IR" dirty="0"/>
              <a:t>استفاده نموده و دانشجويان را به اين روش دعوت مي كنند</a:t>
            </a:r>
          </a:p>
          <a:p>
            <a:pPr marL="0" indent="0" algn="r">
              <a:buNone/>
            </a:pPr>
            <a:r>
              <a:rPr lang="fa-IR" dirty="0"/>
              <a:t>٧- از </a:t>
            </a:r>
            <a:r>
              <a:rPr lang="fa-IR" dirty="0">
                <a:solidFill>
                  <a:srgbClr val="FF0000"/>
                </a:solidFill>
              </a:rPr>
              <a:t>فن آوري </a:t>
            </a:r>
            <a:r>
              <a:rPr lang="fa-IR" dirty="0"/>
              <a:t>استفاده مي كنند</a:t>
            </a:r>
          </a:p>
          <a:p>
            <a:pPr marL="0" indent="0" algn="r">
              <a:buNone/>
            </a:pPr>
            <a:r>
              <a:rPr lang="fa-IR" dirty="0"/>
              <a:t>٨-</a:t>
            </a:r>
            <a:r>
              <a:rPr lang="fa-IR" dirty="0">
                <a:solidFill>
                  <a:srgbClr val="FF0000"/>
                </a:solidFill>
              </a:rPr>
              <a:t> ايثارگر </a:t>
            </a:r>
            <a:r>
              <a:rPr lang="fa-IR" dirty="0"/>
              <a:t>هستند</a:t>
            </a:r>
          </a:p>
          <a:p>
            <a:pPr marL="0" indent="0" algn="r">
              <a:buNone/>
            </a:pPr>
            <a:r>
              <a:rPr lang="fa-IR" dirty="0"/>
              <a:t>٩- روش هاي تدريس خود را </a:t>
            </a:r>
            <a:r>
              <a:rPr lang="fa-IR" dirty="0">
                <a:solidFill>
                  <a:srgbClr val="FF0000"/>
                </a:solidFill>
              </a:rPr>
              <a:t>ارزيابي، بازبيني و روزآمد </a:t>
            </a:r>
            <a:r>
              <a:rPr lang="fa-IR" dirty="0"/>
              <a:t>مي كنند</a:t>
            </a:r>
          </a:p>
          <a:p>
            <a:pPr marL="0" indent="0" algn="r">
              <a:buNone/>
            </a:pPr>
            <a:r>
              <a:rPr lang="fa-IR" dirty="0"/>
              <a:t>١٠ - </a:t>
            </a:r>
            <a:r>
              <a:rPr lang="fa-IR" dirty="0">
                <a:solidFill>
                  <a:srgbClr val="FF0000"/>
                </a:solidFill>
              </a:rPr>
              <a:t>تفكر خلاق </a:t>
            </a:r>
            <a:r>
              <a:rPr lang="fa-IR" dirty="0"/>
              <a:t>دارند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02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930" y="-94397"/>
            <a:ext cx="10058400" cy="1450757"/>
          </a:xfrm>
        </p:spPr>
        <p:txBody>
          <a:bodyPr/>
          <a:lstStyle/>
          <a:p>
            <a:pPr algn="ctr"/>
            <a:r>
              <a:rPr lang="fa-IR" b="1" dirty="0"/>
              <a:t>چه چيز يك استاد را بهترين مي سازد؟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/>
              <a:t>١١ </a:t>
            </a:r>
            <a:r>
              <a:rPr lang="fa-IR" dirty="0">
                <a:solidFill>
                  <a:srgbClr val="FF0000"/>
                </a:solidFill>
              </a:rPr>
              <a:t>- نظر دانشجويان </a:t>
            </a:r>
            <a:r>
              <a:rPr lang="fa-IR" dirty="0"/>
              <a:t>را به كار جلب مي كنند و آن ها را با مشاغل آشنا مي </a:t>
            </a:r>
            <a:r>
              <a:rPr lang="fa-IR" dirty="0" smtClean="0"/>
              <a:t>سازند</a:t>
            </a:r>
          </a:p>
          <a:p>
            <a:pPr marL="0" indent="0" algn="r">
              <a:buNone/>
            </a:pPr>
            <a:r>
              <a:rPr lang="fa-IR" dirty="0" smtClean="0"/>
              <a:t>١٢ - </a:t>
            </a:r>
            <a:r>
              <a:rPr lang="fa-IR" dirty="0"/>
              <a:t>به همه چيز توجه دارند</a:t>
            </a:r>
          </a:p>
          <a:p>
            <a:pPr marL="0" indent="0" algn="r">
              <a:buNone/>
            </a:pPr>
            <a:r>
              <a:rPr lang="fa-IR" dirty="0"/>
              <a:t>١٣ - </a:t>
            </a:r>
            <a:r>
              <a:rPr lang="fa-IR" dirty="0">
                <a:solidFill>
                  <a:srgbClr val="FF0000"/>
                </a:solidFill>
              </a:rPr>
              <a:t>علاقه و انگيزه ي </a:t>
            </a:r>
            <a:r>
              <a:rPr lang="fa-IR" dirty="0"/>
              <a:t>خود را به دانشجويان سرايت مي دهند</a:t>
            </a:r>
          </a:p>
          <a:p>
            <a:pPr marL="0" indent="0" algn="r">
              <a:buNone/>
            </a:pPr>
            <a:r>
              <a:rPr lang="fa-IR" dirty="0" smtClean="0"/>
              <a:t>١٤ </a:t>
            </a:r>
            <a:r>
              <a:rPr lang="fa-IR" dirty="0"/>
              <a:t>- به تدريس در </a:t>
            </a:r>
            <a:r>
              <a:rPr lang="fa-IR" dirty="0">
                <a:solidFill>
                  <a:srgbClr val="FF0000"/>
                </a:solidFill>
              </a:rPr>
              <a:t>تمام سطوح دانشجويان</a:t>
            </a:r>
            <a:r>
              <a:rPr lang="fa-IR" dirty="0"/>
              <a:t>، از تدريس جبراني گرفته تا استعدادهاي </a:t>
            </a:r>
            <a:r>
              <a:rPr lang="fa-IR" dirty="0" smtClean="0"/>
              <a:t>درخشان،علاقه </a:t>
            </a:r>
            <a:r>
              <a:rPr lang="fa-IR" dirty="0"/>
              <a:t>دارند</a:t>
            </a:r>
          </a:p>
          <a:p>
            <a:pPr marL="0" indent="0" algn="r">
              <a:buNone/>
            </a:pPr>
            <a:r>
              <a:rPr lang="fa-IR" dirty="0"/>
              <a:t>١٥ - قادر به جلب علاقه ي دانشجويان عادي، نسبت به موضوع درس هستند</a:t>
            </a:r>
          </a:p>
          <a:p>
            <a:pPr marL="0" indent="0" algn="r">
              <a:buNone/>
            </a:pPr>
            <a:r>
              <a:rPr lang="fa-IR" dirty="0"/>
              <a:t>١٦ - براي آموزش مهارت هاي عقلي و بياني، </a:t>
            </a:r>
            <a:r>
              <a:rPr lang="fa-IR" dirty="0">
                <a:solidFill>
                  <a:srgbClr val="FF0000"/>
                </a:solidFill>
              </a:rPr>
              <a:t>وقت اختصاص مي دهند</a:t>
            </a:r>
          </a:p>
          <a:p>
            <a:pPr marL="0" indent="0" algn="r">
              <a:buNone/>
            </a:pPr>
            <a:r>
              <a:rPr lang="fa-IR" dirty="0"/>
              <a:t>١٧ - </a:t>
            </a:r>
            <a:r>
              <a:rPr lang="fa-IR" dirty="0">
                <a:solidFill>
                  <a:srgbClr val="FF0000"/>
                </a:solidFill>
              </a:rPr>
              <a:t>بحث هاي دسته جمعي </a:t>
            </a:r>
            <a:r>
              <a:rPr lang="fa-IR" dirty="0"/>
              <a:t>دارند و مهارت هايشان را با جمع شريك مي كنند</a:t>
            </a:r>
          </a:p>
          <a:p>
            <a:pPr marL="0" indent="0" algn="r">
              <a:buNone/>
            </a:pPr>
            <a:r>
              <a:rPr lang="fa-IR" dirty="0"/>
              <a:t>١٨ - بايد </a:t>
            </a:r>
            <a:r>
              <a:rPr lang="fa-IR" dirty="0">
                <a:solidFill>
                  <a:srgbClr val="FF0000"/>
                </a:solidFill>
              </a:rPr>
              <a:t>عاشق تدريس </a:t>
            </a:r>
            <a:r>
              <a:rPr lang="fa-IR" dirty="0"/>
              <a:t>باشند، زيرا متناسب با تلاش، تشويق و تأييد نمي شوند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81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4850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fa-IR" b="1" dirty="0"/>
              <a:t>دانشجويان، استادان خوب خود را چگونه توصيف كرده اند</a:t>
            </a:r>
            <a:r>
              <a:rPr lang="fa-IR" b="1" dirty="0" smtClean="0"/>
              <a:t>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در یک مطالعه انجام </a:t>
            </a:r>
            <a:r>
              <a:rPr lang="fa-IR" smtClean="0"/>
              <a:t>شده توسط </a:t>
            </a:r>
            <a:r>
              <a:rPr lang="fa-IR" smtClean="0"/>
              <a:t>١٦٠٠ </a:t>
            </a:r>
            <a:r>
              <a:rPr lang="fa-IR" dirty="0"/>
              <a:t>دانشجو و </a:t>
            </a:r>
            <a:r>
              <a:rPr lang="fa-IR" dirty="0" smtClean="0"/>
              <a:t>استاد که </a:t>
            </a:r>
            <a:r>
              <a:rPr lang="fa-IR" dirty="0"/>
              <a:t>به توصيف عملكرد مناسب تدريس پرداخته </a:t>
            </a:r>
            <a:r>
              <a:rPr lang="fa-IR" dirty="0" smtClean="0"/>
              <a:t>اند </a:t>
            </a:r>
            <a:endParaRPr lang="fa-IR" dirty="0"/>
          </a:p>
          <a:p>
            <a:pPr marL="0" indent="0" algn="r">
              <a:buNone/>
            </a:pPr>
            <a:r>
              <a:rPr lang="fa-IR" dirty="0" smtClean="0"/>
              <a:t>در </a:t>
            </a:r>
            <a:r>
              <a:rPr lang="fa-IR" dirty="0"/>
              <a:t>اينجا عناويني كه دانشجويان در توصيف حداقل ٩٥ درصد از بهترين معلمان خود گفته </a:t>
            </a:r>
            <a:r>
              <a:rPr lang="fa-IR" dirty="0" smtClean="0"/>
              <a:t>اند، مي </a:t>
            </a:r>
            <a:r>
              <a:rPr lang="fa-IR" dirty="0"/>
              <a:t>آيد:</a:t>
            </a:r>
          </a:p>
          <a:p>
            <a:pPr marL="0" indent="0" algn="r">
              <a:buNone/>
            </a:pPr>
            <a:r>
              <a:rPr lang="fa-IR" dirty="0"/>
              <a:t>١- </a:t>
            </a:r>
            <a:r>
              <a:rPr lang="fa-IR" dirty="0">
                <a:solidFill>
                  <a:srgbClr val="FF0000"/>
                </a:solidFill>
              </a:rPr>
              <a:t>توانايي مقابله با تأثيرات نامطلوب تئوري هاي گوناگون </a:t>
            </a:r>
            <a:r>
              <a:rPr lang="fa-IR" dirty="0"/>
              <a:t>را دارد</a:t>
            </a:r>
          </a:p>
          <a:p>
            <a:pPr marL="0" indent="0" algn="r">
              <a:buNone/>
            </a:pPr>
            <a:r>
              <a:rPr lang="fa-IR" dirty="0"/>
              <a:t>٢- در مورد موضوع درسي </a:t>
            </a:r>
            <a:r>
              <a:rPr lang="fa-IR" dirty="0">
                <a:solidFill>
                  <a:srgbClr val="FF0000"/>
                </a:solidFill>
              </a:rPr>
              <a:t>مطالعه ي كافي و بيش از حوزه ي درسي </a:t>
            </a:r>
            <a:r>
              <a:rPr lang="fa-IR" dirty="0"/>
              <a:t>دارد</a:t>
            </a:r>
          </a:p>
          <a:p>
            <a:pPr marL="0" indent="0" algn="r">
              <a:buNone/>
            </a:pPr>
            <a:r>
              <a:rPr lang="fa-IR" dirty="0"/>
              <a:t>٣- </a:t>
            </a:r>
            <a:r>
              <a:rPr lang="fa-IR" dirty="0">
                <a:solidFill>
                  <a:srgbClr val="FF0000"/>
                </a:solidFill>
              </a:rPr>
              <a:t>واضح صحبت مي كند</a:t>
            </a:r>
          </a:p>
          <a:p>
            <a:pPr marL="0" indent="0" algn="r">
              <a:buNone/>
            </a:pPr>
            <a:r>
              <a:rPr lang="fa-IR" dirty="0"/>
              <a:t>٤- </a:t>
            </a:r>
            <a:r>
              <a:rPr lang="fa-IR" dirty="0">
                <a:solidFill>
                  <a:srgbClr val="FF0000"/>
                </a:solidFill>
              </a:rPr>
              <a:t>از تدريس لذت مي برد</a:t>
            </a:r>
          </a:p>
          <a:p>
            <a:pPr marL="0" indent="0" algn="r">
              <a:buNone/>
            </a:pPr>
            <a:r>
              <a:rPr lang="fa-IR" dirty="0"/>
              <a:t>٥- به موضوع مورد بحث بسيار </a:t>
            </a:r>
            <a:r>
              <a:rPr lang="fa-IR" dirty="0">
                <a:solidFill>
                  <a:srgbClr val="FF0000"/>
                </a:solidFill>
              </a:rPr>
              <a:t>علاقه مند </a:t>
            </a:r>
            <a:r>
              <a:rPr lang="fa-IR" dirty="0"/>
              <a:t>است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89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دانشجويان، استادان خوب خود را چگونه توصيف كرده اند</a:t>
            </a:r>
            <a:r>
              <a:rPr lang="fa-IR" b="1" dirty="0" smtClean="0"/>
              <a:t>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٦- </a:t>
            </a:r>
            <a:r>
              <a:rPr lang="fa-IR" dirty="0"/>
              <a:t>براي انتقاداتي كه بر او وارد مي شود، توضيح دارد</a:t>
            </a:r>
          </a:p>
          <a:p>
            <a:pPr marL="0" indent="0" algn="r">
              <a:buNone/>
            </a:pPr>
            <a:r>
              <a:rPr lang="fa-IR" dirty="0"/>
              <a:t>٧- با توجه به علت بروز سؤال براي دانشجويان، </a:t>
            </a:r>
            <a:r>
              <a:rPr lang="fa-IR" dirty="0">
                <a:solidFill>
                  <a:srgbClr val="FF0000"/>
                </a:solidFill>
              </a:rPr>
              <a:t>اذهان را روشن </a:t>
            </a:r>
            <a:r>
              <a:rPr lang="fa-IR" dirty="0" smtClean="0">
                <a:solidFill>
                  <a:srgbClr val="FF0000"/>
                </a:solidFill>
              </a:rPr>
              <a:t>ميسازد</a:t>
            </a:r>
            <a:endParaRPr lang="fa-IR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/>
              <a:t>٨- </a:t>
            </a:r>
            <a:r>
              <a:rPr lang="fa-IR" dirty="0">
                <a:solidFill>
                  <a:srgbClr val="FF0000"/>
                </a:solidFill>
              </a:rPr>
              <a:t>از درك شدن يا درك نشدن موضوع توسط دانشجويان آگاه است</a:t>
            </a:r>
          </a:p>
          <a:p>
            <a:pPr marL="0" indent="0" algn="r">
              <a:buNone/>
            </a:pPr>
            <a:r>
              <a:rPr lang="fa-IR" dirty="0"/>
              <a:t>٩- درباره ي </a:t>
            </a:r>
            <a:r>
              <a:rPr lang="fa-IR" dirty="0">
                <a:solidFill>
                  <a:srgbClr val="FF0000"/>
                </a:solidFill>
              </a:rPr>
              <a:t>پيشرفت كلاس </a:t>
            </a:r>
            <a:r>
              <a:rPr lang="fa-IR" dirty="0"/>
              <a:t>آگاهي كامل دارد</a:t>
            </a:r>
          </a:p>
          <a:p>
            <a:pPr marL="0" indent="0" algn="r">
              <a:buNone/>
            </a:pPr>
            <a:r>
              <a:rPr lang="fa-IR" dirty="0"/>
              <a:t>١٠ - چيزي را كه دانشجويان مي پرسند يا بيان مي كنند، </a:t>
            </a:r>
            <a:r>
              <a:rPr lang="fa-IR" dirty="0">
                <a:solidFill>
                  <a:srgbClr val="FF0000"/>
                </a:solidFill>
              </a:rPr>
              <a:t>به سرعت درك </a:t>
            </a:r>
            <a:r>
              <a:rPr lang="fa-IR" dirty="0" smtClean="0">
                <a:solidFill>
                  <a:srgbClr val="FF0000"/>
                </a:solidFill>
              </a:rPr>
              <a:t>ميكند</a:t>
            </a:r>
            <a:endParaRPr lang="fa-IR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/>
              <a:t>١١ - </a:t>
            </a:r>
            <a:r>
              <a:rPr lang="fa-IR" b="1" dirty="0">
                <a:solidFill>
                  <a:srgbClr val="FF0000"/>
                </a:solidFill>
              </a:rPr>
              <a:t>توجه و علاقه ي خاصي به دانشجويان دارد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63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نتايج حاصل از شركت در كلاس يك استاد خوب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١- </a:t>
            </a:r>
            <a:r>
              <a:rPr lang="fa-IR" dirty="0">
                <a:solidFill>
                  <a:srgbClr val="FF0000"/>
                </a:solidFill>
              </a:rPr>
              <a:t>توجه و علاقه ي دانشجو </a:t>
            </a:r>
            <a:r>
              <a:rPr lang="fa-IR" dirty="0"/>
              <a:t>به موضوع درس افزايش مي </a:t>
            </a:r>
            <a:r>
              <a:rPr lang="fa-IR" dirty="0" smtClean="0"/>
              <a:t>يابد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٢- دانشجو </a:t>
            </a:r>
            <a:r>
              <a:rPr lang="fa-IR" dirty="0">
                <a:solidFill>
                  <a:srgbClr val="FF0000"/>
                </a:solidFill>
              </a:rPr>
              <a:t>راه هاي جديدي براي ارزيابي مسائل </a:t>
            </a:r>
            <a:r>
              <a:rPr lang="fa-IR" dirty="0"/>
              <a:t>ياد مي </a:t>
            </a:r>
            <a:r>
              <a:rPr lang="fa-IR" dirty="0" smtClean="0"/>
              <a:t>گيرد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 smtClean="0"/>
              <a:t>3- </a:t>
            </a:r>
            <a:r>
              <a:rPr lang="fa-IR" dirty="0"/>
              <a:t>به جاي تأكيد بر نتايج، بر </a:t>
            </a:r>
            <a:r>
              <a:rPr lang="fa-IR" dirty="0">
                <a:solidFill>
                  <a:srgbClr val="FF0000"/>
                </a:solidFill>
              </a:rPr>
              <a:t>روش حل مسأله </a:t>
            </a:r>
            <a:r>
              <a:rPr lang="fa-IR" dirty="0"/>
              <a:t>تأكيد مي كند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72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سطوح اهداف: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fa-IR" dirty="0" smtClean="0"/>
              <a:t>اهداف آموزشي </a:t>
            </a:r>
            <a:r>
              <a:rPr lang="fa-IR" dirty="0"/>
              <a:t>از نظر وسعت، دامنه، زمان وصول، تفسير پذيري، قابل درك و لمس </a:t>
            </a:r>
            <a:r>
              <a:rPr lang="fa-IR" dirty="0" smtClean="0"/>
              <a:t>بودن، قابليت </a:t>
            </a:r>
            <a:r>
              <a:rPr lang="fa-IR" dirty="0"/>
              <a:t>اندازه گيري و غيره، داراي تقسيماتي به شرح زير مي </a:t>
            </a:r>
            <a:r>
              <a:rPr lang="fa-IR" dirty="0" smtClean="0"/>
              <a:t>باشند</a:t>
            </a:r>
            <a:endParaRPr lang="fa-IR" dirty="0"/>
          </a:p>
          <a:p>
            <a:pPr algn="r"/>
            <a:r>
              <a:rPr lang="fa-IR" dirty="0"/>
              <a:t>۱- اهداف نهايي يا آرماني</a:t>
            </a:r>
          </a:p>
          <a:p>
            <a:pPr algn="r"/>
            <a:r>
              <a:rPr lang="fa-IR" dirty="0"/>
              <a:t>۲- اهداف كلي آموزشي (پله اي جهت نيل به اهداف آرماني)</a:t>
            </a:r>
          </a:p>
          <a:p>
            <a:pPr algn="r"/>
            <a:r>
              <a:rPr lang="fa-IR" dirty="0"/>
              <a:t>۳- اهداف كلي درس (انتظاراتي كه پس از اتمام درس از فراگير مي رود)</a:t>
            </a:r>
          </a:p>
          <a:p>
            <a:pPr algn="r"/>
            <a:r>
              <a:rPr lang="fa-IR" dirty="0"/>
              <a:t>۴- اهداف ويژه ي رفتاري (ميزان دستيابي فراگير به اهداف كلي درس كه قابل لمس، شنيدن </a:t>
            </a:r>
            <a:r>
              <a:rPr lang="fa-IR" dirty="0" smtClean="0"/>
              <a:t>وديدن </a:t>
            </a:r>
            <a:r>
              <a:rPr lang="fa-IR" dirty="0"/>
              <a:t>است يا به عبارتي قابل اندازه گيري است و حداقل شايستگي هاي مورد نياز در دانشجويان </a:t>
            </a:r>
            <a:r>
              <a:rPr lang="fa-IR" dirty="0" smtClean="0"/>
              <a:t>را در </a:t>
            </a:r>
            <a:r>
              <a:rPr lang="fa-IR" dirty="0"/>
              <a:t>پايان دوره ارائه مي دهد)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46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b="1" dirty="0"/>
              <a:t>اعضاي هيأت </a:t>
            </a:r>
            <a:r>
              <a:rPr lang="fa-IR" b="1" dirty="0" smtClean="0"/>
              <a:t>علمي، </a:t>
            </a:r>
            <a:r>
              <a:rPr lang="fa-IR" b="1" dirty="0"/>
              <a:t>همكاران خوب خود را چنين توصيف كرده اند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b="1" dirty="0" smtClean="0"/>
              <a:t>:</a:t>
            </a:r>
            <a:endParaRPr lang="fa-IR" b="1" dirty="0"/>
          </a:p>
          <a:p>
            <a:pPr marL="0" indent="0" algn="r">
              <a:buNone/>
            </a:pPr>
            <a:r>
              <a:rPr lang="fa-IR" dirty="0"/>
              <a:t>عناويني كه استادان دانشكده ها براي ٩٥ درصد از بهترين استادان توصيف كرده اند، به اين </a:t>
            </a:r>
            <a:r>
              <a:rPr lang="fa-IR" dirty="0" smtClean="0"/>
              <a:t>شرح مي </a:t>
            </a:r>
            <a:r>
              <a:rPr lang="fa-IR" dirty="0"/>
              <a:t>باشد</a:t>
            </a:r>
            <a:r>
              <a:rPr lang="fa-IR" dirty="0" smtClean="0"/>
              <a:t>:</a:t>
            </a:r>
          </a:p>
          <a:p>
            <a:pPr marL="0" indent="0" algn="r">
              <a:buNone/>
            </a:pPr>
            <a:endParaRPr lang="fa-IR" dirty="0"/>
          </a:p>
          <a:p>
            <a:pPr marL="0" indent="0" algn="r">
              <a:buNone/>
            </a:pPr>
            <a:r>
              <a:rPr lang="fa-IR" dirty="0"/>
              <a:t>١- </a:t>
            </a:r>
            <a:r>
              <a:rPr lang="fa-IR" dirty="0">
                <a:solidFill>
                  <a:srgbClr val="FF0000"/>
                </a:solidFill>
              </a:rPr>
              <a:t>وقت زيادي براي تهيه ي طرح درس و آماده سازي خود </a:t>
            </a:r>
            <a:r>
              <a:rPr lang="fa-IR" dirty="0"/>
              <a:t>براي تدريس صرف مي كند</a:t>
            </a:r>
          </a:p>
          <a:p>
            <a:pPr marL="0" indent="0" algn="r">
              <a:buNone/>
            </a:pPr>
            <a:r>
              <a:rPr lang="fa-IR" dirty="0"/>
              <a:t>٢- در هر زمينه اي از رشته ي عمومي خود، </a:t>
            </a:r>
            <a:r>
              <a:rPr lang="fa-IR" dirty="0">
                <a:solidFill>
                  <a:srgbClr val="FF0000"/>
                </a:solidFill>
              </a:rPr>
              <a:t>مي تواند منابع لازم براي مطالعه ي بيشتر را معرفي كند</a:t>
            </a:r>
          </a:p>
          <a:p>
            <a:pPr marL="0" indent="0" algn="r">
              <a:buNone/>
            </a:pPr>
            <a:r>
              <a:rPr lang="fa-IR" dirty="0"/>
              <a:t>٣- در جلسات اداري يا گروهي تعيين شده، با </a:t>
            </a:r>
            <a:r>
              <a:rPr lang="fa-IR" dirty="0">
                <a:solidFill>
                  <a:srgbClr val="FF0000"/>
                </a:solidFill>
              </a:rPr>
              <a:t>آمادگي قبلي </a:t>
            </a:r>
            <a:r>
              <a:rPr lang="fa-IR" dirty="0"/>
              <a:t>حضور مي يابد</a:t>
            </a:r>
          </a:p>
          <a:p>
            <a:pPr marL="0" indent="0" algn="r">
              <a:buNone/>
            </a:pPr>
            <a:r>
              <a:rPr lang="fa-IR" dirty="0"/>
              <a:t>٤- </a:t>
            </a:r>
            <a:r>
              <a:rPr lang="fa-IR" dirty="0">
                <a:solidFill>
                  <a:srgbClr val="FF0000"/>
                </a:solidFill>
              </a:rPr>
              <a:t>با همكاران خود در مورد تدريس بحث مي كند</a:t>
            </a:r>
          </a:p>
          <a:p>
            <a:pPr marL="0" indent="0" algn="r">
              <a:buNone/>
            </a:pPr>
            <a:r>
              <a:rPr lang="fa-IR" dirty="0"/>
              <a:t>٥- </a:t>
            </a:r>
            <a:r>
              <a:rPr lang="fa-IR" dirty="0">
                <a:solidFill>
                  <a:srgbClr val="FF0000"/>
                </a:solidFill>
              </a:rPr>
              <a:t>به دانشجويان علاقه و توجه خاص </a:t>
            </a:r>
            <a:r>
              <a:rPr lang="fa-IR" dirty="0" smtClean="0">
                <a:solidFill>
                  <a:srgbClr val="FF0000"/>
                </a:solidFill>
              </a:rPr>
              <a:t>دارد</a:t>
            </a:r>
            <a:endParaRPr lang="fa-I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/>
              <a:t>اعضاي هيأت علمي، همكاران خوب خود را چنين توصيف كرده اند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fa-IR" b="1" dirty="0"/>
          </a:p>
          <a:p>
            <a:pPr marL="0" indent="0" algn="r">
              <a:buNone/>
            </a:pPr>
            <a:r>
              <a:rPr lang="fa-IR" b="1" dirty="0" smtClean="0">
                <a:solidFill>
                  <a:srgbClr val="FF0000"/>
                </a:solidFill>
              </a:rPr>
              <a:t>6-از تدریس لذت می برد.</a:t>
            </a:r>
            <a:endParaRPr lang="fa-IR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 smtClean="0"/>
              <a:t>٧- </a:t>
            </a:r>
            <a:r>
              <a:rPr lang="fa-IR" dirty="0"/>
              <a:t>تدريس خود را با ساز</a:t>
            </a:r>
            <a:r>
              <a:rPr lang="fa-IR" dirty="0">
                <a:solidFill>
                  <a:srgbClr val="FF0000"/>
                </a:solidFill>
              </a:rPr>
              <a:t>مان دهي مناسب </a:t>
            </a:r>
            <a:r>
              <a:rPr lang="fa-IR" dirty="0"/>
              <a:t>ارائه مي نمايد</a:t>
            </a:r>
          </a:p>
          <a:p>
            <a:pPr marL="0" indent="0" algn="r">
              <a:buNone/>
            </a:pPr>
            <a:r>
              <a:rPr lang="fa-IR" dirty="0"/>
              <a:t>٨- از مثال هاي روشن و به جا براي روشن ساختن مطلب استفاده مي كند</a:t>
            </a:r>
          </a:p>
          <a:p>
            <a:pPr marL="0" indent="0" algn="r">
              <a:buNone/>
            </a:pPr>
            <a:r>
              <a:rPr lang="fa-IR" dirty="0"/>
              <a:t>٩- </a:t>
            </a:r>
            <a:r>
              <a:rPr lang="fa-IR" dirty="0">
                <a:solidFill>
                  <a:srgbClr val="FF0000"/>
                </a:solidFill>
              </a:rPr>
              <a:t>در دانشجويان اعتماد به نفس ايجاد مي كند</a:t>
            </a:r>
          </a:p>
          <a:p>
            <a:pPr marL="0" indent="0" algn="r">
              <a:buNone/>
            </a:pPr>
            <a:r>
              <a:rPr lang="fa-IR" dirty="0"/>
              <a:t>١٠ - آنچه را كه دانشجو مي پرسد يا بيان مي كند به سرعت درك </a:t>
            </a:r>
            <a:r>
              <a:rPr lang="fa-IR" dirty="0" smtClean="0"/>
              <a:t>ميكند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١١ - </a:t>
            </a:r>
            <a:r>
              <a:rPr lang="fa-IR" dirty="0">
                <a:solidFill>
                  <a:srgbClr val="FF0000"/>
                </a:solidFill>
              </a:rPr>
              <a:t>در پاسخ گويي به سؤالات دقيق است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65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8000" b="1" dirty="0" smtClean="0"/>
              <a:t>منابع</a:t>
            </a:r>
            <a:endParaRPr lang="en-US" sz="8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endParaRPr lang="fa-IR" sz="3600" b="1" dirty="0" smtClean="0"/>
          </a:p>
          <a:p>
            <a:pPr algn="r"/>
            <a:r>
              <a:rPr lang="fa-IR" sz="3600" b="1" dirty="0" smtClean="0"/>
              <a:t>نکاتی مهم در آموزش پزشکی، دکتر جواد کجوری و همکاران</a:t>
            </a:r>
          </a:p>
          <a:p>
            <a:pPr algn="r"/>
            <a:r>
              <a:rPr lang="fa-IR" sz="3600" b="1" dirty="0" smtClean="0"/>
              <a:t>طراحی آموزش بالینی، دکتر میترا امینی</a:t>
            </a:r>
          </a:p>
          <a:p>
            <a:pPr algn="r"/>
            <a:r>
              <a:rPr lang="fa-IR" sz="3600" b="1" dirty="0" smtClean="0"/>
              <a:t>طرز فکر ریاضی،جو بولر، ترجمه حمیدرضا نعمتی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7857864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9996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72982" y="699067"/>
            <a:ext cx="12191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8000" dirty="0">
                <a:latin typeface="Aparajita" panose="020B0604020202020204" pitchFamily="34" charset="0"/>
                <a:cs typeface="B Davat" panose="00000400000000000000" pitchFamily="2" charset="-78"/>
              </a:rPr>
              <a:t>نیست نشان زندگی تا نرسد نشان تو</a:t>
            </a:r>
            <a:endParaRPr lang="en-US" sz="8000" dirty="0">
              <a:latin typeface="Aparajita" panose="020B0604020202020204" pitchFamily="34" charset="0"/>
              <a:cs typeface="B Dava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879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b="1" dirty="0"/>
              <a:t>اصول يادگيري</a:t>
            </a:r>
            <a:br>
              <a:rPr lang="fa-IR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dirty="0" smtClean="0"/>
              <a:t>آموزش</a:t>
            </a:r>
            <a:r>
              <a:rPr lang="fa-IR" dirty="0"/>
              <a:t>، فرآيندي است كه موجب يادگيري و يادگيري موجب تغيير در رفتار، </a:t>
            </a:r>
            <a:r>
              <a:rPr lang="fa-IR" dirty="0" smtClean="0"/>
              <a:t>نگرش و </a:t>
            </a:r>
            <a:r>
              <a:rPr lang="fa-IR" dirty="0"/>
              <a:t>شيوه ي تفكر مي </a:t>
            </a:r>
            <a:r>
              <a:rPr lang="fa-IR" dirty="0" smtClean="0"/>
              <a:t>شود</a:t>
            </a:r>
            <a:endParaRPr lang="en-US" dirty="0" smtClean="0"/>
          </a:p>
          <a:p>
            <a:pPr marL="0" indent="0" algn="r">
              <a:buNone/>
            </a:pPr>
            <a:r>
              <a:rPr lang="fa-IR" dirty="0" smtClean="0"/>
              <a:t>از</a:t>
            </a:r>
            <a:r>
              <a:rPr lang="fa-IR" dirty="0"/>
              <a:t>ا</a:t>
            </a:r>
            <a:r>
              <a:rPr lang="fa-IR" dirty="0" smtClean="0"/>
              <a:t>ين </a:t>
            </a:r>
            <a:r>
              <a:rPr lang="fa-IR" dirty="0"/>
              <a:t>رو، مسؤوليت نظام آموزشي و استادان در اين زمينه بسيار سنگين است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از آنجايي كه </a:t>
            </a:r>
            <a:r>
              <a:rPr lang="fa-IR" dirty="0">
                <a:solidFill>
                  <a:srgbClr val="FF0000"/>
                </a:solidFill>
              </a:rPr>
              <a:t>هر </a:t>
            </a:r>
            <a:r>
              <a:rPr lang="fa-IR" dirty="0" smtClean="0">
                <a:solidFill>
                  <a:srgbClr val="FF0000"/>
                </a:solidFill>
              </a:rPr>
              <a:t>نوع آموزشي، </a:t>
            </a:r>
            <a:r>
              <a:rPr lang="fa-IR" dirty="0">
                <a:solidFill>
                  <a:srgbClr val="FF0000"/>
                </a:solidFill>
              </a:rPr>
              <a:t>يادگيري را به دنبال ندارد</a:t>
            </a:r>
            <a:r>
              <a:rPr lang="fa-IR" dirty="0"/>
              <a:t>, در اين زمينه، مطالعه </a:t>
            </a:r>
            <a:r>
              <a:rPr lang="fa-IR" dirty="0" smtClean="0"/>
              <a:t>و پژوهشهاي زيادي صورت گرفته و</a:t>
            </a:r>
          </a:p>
          <a:p>
            <a:pPr marL="0" indent="0" algn="r">
              <a:buNone/>
            </a:pPr>
            <a:r>
              <a:rPr lang="fa-IR" dirty="0" smtClean="0"/>
              <a:t>از </a:t>
            </a:r>
            <a:r>
              <a:rPr lang="fa-IR" dirty="0"/>
              <a:t>طرف ديگر، در دنياي اطلاعات و تحول، كيفيت آموزش عالي، به طور كلي و </a:t>
            </a:r>
            <a:r>
              <a:rPr lang="fa-IR" dirty="0" smtClean="0"/>
              <a:t>تدريس به  طور خاص</a:t>
            </a:r>
            <a:r>
              <a:rPr lang="fa-IR" dirty="0"/>
              <a:t>, به ميزان و </a:t>
            </a:r>
            <a:r>
              <a:rPr lang="fa-IR" dirty="0" smtClean="0"/>
              <a:t>كيفيت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يادگيري دانشجويان بستگي دارد. </a:t>
            </a:r>
            <a:endParaRPr lang="fa-IR" dirty="0" smtClean="0"/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بنابراين</a:t>
            </a:r>
            <a:r>
              <a:rPr lang="fa-IR" dirty="0"/>
              <a:t>، بنا به توصيه ي صاحب </a:t>
            </a:r>
            <a:r>
              <a:rPr lang="fa-IR" dirty="0" smtClean="0"/>
              <a:t>نظران علوم </a:t>
            </a:r>
            <a:r>
              <a:rPr lang="fa-IR" dirty="0"/>
              <a:t>تربيتي، درتدريس بايد از روشهاي </a:t>
            </a:r>
            <a:r>
              <a:rPr lang="fa-IR" dirty="0" smtClean="0"/>
              <a:t>مختلف,كه </a:t>
            </a:r>
            <a:r>
              <a:rPr lang="fa-IR" dirty="0"/>
              <a:t>مشاركت دانشجو را در </a:t>
            </a:r>
            <a:r>
              <a:rPr lang="fa-IR" dirty="0" smtClean="0"/>
              <a:t>آموزش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و يادگيري </a:t>
            </a:r>
            <a:r>
              <a:rPr lang="fa-IR" dirty="0" smtClean="0"/>
              <a:t>به همراه </a:t>
            </a:r>
            <a:r>
              <a:rPr lang="fa-IR" dirty="0"/>
              <a:t>دارد و از انواع امكاناتي كه </a:t>
            </a:r>
            <a:r>
              <a:rPr lang="fa-IR" dirty="0" smtClean="0"/>
              <a:t>مفاهيم را </a:t>
            </a:r>
            <a:r>
              <a:rPr lang="fa-IR" dirty="0"/>
              <a:t>قابل درك مي نمايد, استفاده كرد</a:t>
            </a: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3112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ماهیت یادگیری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</a:rPr>
              <a:t>يادگيري چيست ؟ ما چگونه ياد مي گيريم؟ ما چه چيز را ياد مي گيريم</a:t>
            </a:r>
            <a:r>
              <a:rPr lang="fa-IR" b="1" dirty="0" smtClean="0">
                <a:solidFill>
                  <a:srgbClr val="FF0000"/>
                </a:solidFill>
              </a:rPr>
              <a:t>؟</a:t>
            </a:r>
          </a:p>
          <a:p>
            <a:pPr marL="0" indent="0" algn="r">
              <a:buNone/>
            </a:pPr>
            <a:endParaRPr lang="fa-IR" b="1" dirty="0" smtClean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اين ها پرسش </a:t>
            </a:r>
            <a:r>
              <a:rPr lang="fa-IR" dirty="0" smtClean="0"/>
              <a:t>هايي هستند </a:t>
            </a:r>
            <a:r>
              <a:rPr lang="fa-IR" dirty="0"/>
              <a:t>كه هر كس كم و بيش مي تواند به آن ها پاسخ بدهد</a:t>
            </a:r>
            <a:r>
              <a:rPr lang="fa-IR" dirty="0" smtClean="0"/>
              <a:t>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ليكن اين پاسخ براي اساتيد و </a:t>
            </a:r>
            <a:r>
              <a:rPr lang="fa-IR" dirty="0" smtClean="0"/>
              <a:t>مربيان كافي </a:t>
            </a:r>
            <a:r>
              <a:rPr lang="fa-IR" dirty="0"/>
              <a:t>نخواهد بود ، ز يرا وظيفه ي اساسي و عمده ي آن ها راهنمايي ديگران جهت يادگيري است ؛ </a:t>
            </a: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به</a:t>
            </a:r>
            <a:r>
              <a:rPr lang="fa-IR" dirty="0"/>
              <a:t> </a:t>
            </a:r>
            <a:r>
              <a:rPr lang="fa-IR" dirty="0" smtClean="0"/>
              <a:t>طوري </a:t>
            </a:r>
            <a:r>
              <a:rPr lang="fa-IR" dirty="0"/>
              <a:t>كه بتوانند فعاليت هاي لازم براي رسيدن به اهداف را انجام دهند.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fa-IR" dirty="0"/>
              <a:t>در تعريف يادگيري ميان روان شناسان اختلاف نظر وجود دارد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14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 smtClean="0"/>
              <a:t>تعریف یادگیری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Low" rtl="1">
              <a:buNone/>
            </a:pPr>
            <a:r>
              <a:rPr lang="fa-IR" dirty="0" smtClean="0"/>
              <a:t>روانشناس </a:t>
            </a:r>
            <a:r>
              <a:rPr lang="fa-IR" dirty="0"/>
              <a:t>آمريكايي </a:t>
            </a:r>
            <a:r>
              <a:rPr lang="fa-IR" dirty="0" smtClean="0"/>
              <a:t>«پروفسور وودورث» ، عقيده </a:t>
            </a:r>
            <a:r>
              <a:rPr lang="fa-IR" dirty="0"/>
              <a:t>دارد كه يادگيري ، </a:t>
            </a:r>
            <a:r>
              <a:rPr lang="fa-IR" dirty="0">
                <a:solidFill>
                  <a:srgbClr val="FF0000"/>
                </a:solidFill>
              </a:rPr>
              <a:t>آن نوع فعاليت فرد </a:t>
            </a:r>
            <a:r>
              <a:rPr lang="fa-IR" dirty="0" smtClean="0">
                <a:solidFill>
                  <a:srgbClr val="FF0000"/>
                </a:solidFill>
              </a:rPr>
              <a:t>است، </a:t>
            </a:r>
            <a:r>
              <a:rPr lang="fa-IR" dirty="0">
                <a:solidFill>
                  <a:srgbClr val="FF0000"/>
                </a:solidFill>
              </a:rPr>
              <a:t>كه در فعاليت هاي بعدي و آينده اش تأثير مي گذارد. </a:t>
            </a:r>
            <a:endParaRPr lang="fa-IR" dirty="0" smtClean="0">
              <a:solidFill>
                <a:srgbClr val="FF0000"/>
              </a:solidFill>
            </a:endParaRPr>
          </a:p>
          <a:p>
            <a:pPr marL="0" indent="0" algn="justLow" rtl="1">
              <a:buNone/>
            </a:pPr>
            <a:r>
              <a:rPr lang="fa-IR" dirty="0" smtClean="0"/>
              <a:t>يادگيري </a:t>
            </a:r>
            <a:r>
              <a:rPr lang="fa-IR" dirty="0"/>
              <a:t>رفتاري است كه از فرد سر مي زند و از خواصش اين است كه در رفتار بعدي فرد اثر </a:t>
            </a:r>
            <a:r>
              <a:rPr lang="fa-IR" dirty="0" smtClean="0"/>
              <a:t>كرده و </a:t>
            </a:r>
            <a:r>
              <a:rPr lang="fa-IR" dirty="0"/>
              <a:t>آن را مهمتر مي كند.</a:t>
            </a:r>
          </a:p>
          <a:p>
            <a:pPr marL="0" indent="0" algn="justLow" rtl="1">
              <a:buNone/>
            </a:pPr>
            <a:r>
              <a:rPr lang="fa-IR" dirty="0" smtClean="0"/>
              <a:t>«گیتز» روانشناس </a:t>
            </a:r>
            <a:r>
              <a:rPr lang="fa-IR" dirty="0"/>
              <a:t>آمريكايي ، يادگيري را تعديل در رفتار از طريق آزمايش و تمرين </a:t>
            </a:r>
            <a:r>
              <a:rPr lang="fa-IR" dirty="0" smtClean="0"/>
              <a:t>تعريف مي </a:t>
            </a:r>
            <a:r>
              <a:rPr lang="fa-IR" dirty="0"/>
              <a:t>كند. </a:t>
            </a:r>
            <a:endParaRPr lang="fa-IR" dirty="0" smtClean="0"/>
          </a:p>
          <a:p>
            <a:pPr marL="0" indent="0" algn="justLow" rtl="1">
              <a:buNone/>
            </a:pPr>
            <a:r>
              <a:rPr lang="fa-IR" dirty="0" smtClean="0"/>
              <a:t>او </a:t>
            </a:r>
            <a:r>
              <a:rPr lang="fa-IR" dirty="0"/>
              <a:t>مي گويد </a:t>
            </a:r>
            <a:r>
              <a:rPr lang="fa-IR" dirty="0">
                <a:solidFill>
                  <a:srgbClr val="FF0000"/>
                </a:solidFill>
              </a:rPr>
              <a:t>فرد وقتي ياد مي گيرد كه به يادگيري نيازمند باشد.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7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1707</TotalTime>
  <Words>5713</Words>
  <Application>Microsoft Office PowerPoint</Application>
  <PresentationFormat>Widescreen</PresentationFormat>
  <Paragraphs>467</Paragraphs>
  <Slides>63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0" baseType="lpstr">
      <vt:lpstr>Aparajita</vt:lpstr>
      <vt:lpstr>Arial</vt:lpstr>
      <vt:lpstr>B Davat</vt:lpstr>
      <vt:lpstr>Calibri</vt:lpstr>
      <vt:lpstr>Calibri Light</vt:lpstr>
      <vt:lpstr>Times New Roman</vt:lpstr>
      <vt:lpstr>Retrospect</vt:lpstr>
      <vt:lpstr>PowerPoint Presentation</vt:lpstr>
      <vt:lpstr>اصول آموزشی مؤثر در محیط یادگیری بالینی  (آموزش سرپایی و بالینی)</vt:lpstr>
      <vt:lpstr>برنامه ي آموزشي</vt:lpstr>
      <vt:lpstr>نیاز سنجی</vt:lpstr>
      <vt:lpstr>اهداف آموزشي </vt:lpstr>
      <vt:lpstr>سطوح اهداف: </vt:lpstr>
      <vt:lpstr>اصول يادگيري </vt:lpstr>
      <vt:lpstr>ماهیت یادگیری</vt:lpstr>
      <vt:lpstr>تعریف یادگیری</vt:lpstr>
      <vt:lpstr>تعریف یادگیری</vt:lpstr>
      <vt:lpstr> اصول يادگيري</vt:lpstr>
      <vt:lpstr>شرايط لازم براي تسهيل يادگيري </vt:lpstr>
      <vt:lpstr>قدرت اشتباه</vt:lpstr>
      <vt:lpstr>ويژگيهاي يادگيري : </vt:lpstr>
      <vt:lpstr>يادگيري بالغين</vt:lpstr>
      <vt:lpstr>خصوصیات بالغین</vt:lpstr>
      <vt:lpstr>خصوصیات بالغین</vt:lpstr>
      <vt:lpstr>بعضي از مشكلات رايج یادگيري بزرگسالان</vt:lpstr>
      <vt:lpstr>بعضي از مشكلات رايج یادگيري بزرگسالان</vt:lpstr>
      <vt:lpstr>بعضي از مشكلات رايج یادگيري بزرگسالان</vt:lpstr>
      <vt:lpstr>بعضي از مشكلات رايج یادگيري بزرگسالان</vt:lpstr>
      <vt:lpstr>طراحی آموزشی</vt:lpstr>
      <vt:lpstr>مشكلات آموزش باليني</vt:lpstr>
      <vt:lpstr>آموزش بالینی</vt:lpstr>
      <vt:lpstr>آموزش سرپایی</vt:lpstr>
      <vt:lpstr>تعریف</vt:lpstr>
      <vt:lpstr>مشکلات آموزش سرپایی</vt:lpstr>
      <vt:lpstr>مرکز آموزش درمانگاه سرپایی</vt:lpstr>
      <vt:lpstr>طراحی درمانگاه سرپایی</vt:lpstr>
      <vt:lpstr>طراحی درمانگاه سرپایی</vt:lpstr>
      <vt:lpstr>ارزشيابي در درمانگاه سرپایی </vt:lpstr>
      <vt:lpstr> مركز مهارت هاي باليني </vt:lpstr>
      <vt:lpstr>منظور ما از مهارت هاي باليني چه مي باشد؟ </vt:lpstr>
      <vt:lpstr>محيط هاي شبيه سازي شده </vt:lpstr>
      <vt:lpstr>شبيه سازي شدگان مدلها و مانكن ها </vt:lpstr>
      <vt:lpstr>بيمار نماها و بيماران استاندارد </vt:lpstr>
      <vt:lpstr>افرادآموزش دهنده به بيماران </vt:lpstr>
      <vt:lpstr>كامپيوترها و اينترنت</vt:lpstr>
      <vt:lpstr>فرصت هايي براي خود ارزيابي آزمونهاي همتا و مصاحبه </vt:lpstr>
      <vt:lpstr>توسعه و پيشرفت كاركنان </vt:lpstr>
      <vt:lpstr>مكانيزم هاي حمايتي </vt:lpstr>
      <vt:lpstr>برقراري ارتباط پزشك و بيمار</vt:lpstr>
      <vt:lpstr>ارتباط</vt:lpstr>
      <vt:lpstr>چرا مهارت هاي ارتباطي مهم مي باشند؟ </vt:lpstr>
      <vt:lpstr>سخنرانی</vt:lpstr>
      <vt:lpstr>سخنرانی</vt:lpstr>
      <vt:lpstr>ارائه</vt:lpstr>
      <vt:lpstr>سوالات</vt:lpstr>
      <vt:lpstr>طول مدت </vt:lpstr>
      <vt:lpstr>شكل و ساختار</vt:lpstr>
      <vt:lpstr>مقدمه: </vt:lpstr>
      <vt:lpstr>بدنه</vt:lpstr>
      <vt:lpstr>خاتمه</vt:lpstr>
      <vt:lpstr>بازخورد </vt:lpstr>
      <vt:lpstr>چه چيز يك استاد را بهترين مي سازد؟ </vt:lpstr>
      <vt:lpstr>چه چيز يك استاد را بهترين مي سازد؟</vt:lpstr>
      <vt:lpstr>دانشجويان، استادان خوب خود را چگونه توصيف كرده اند؟</vt:lpstr>
      <vt:lpstr>دانشجويان، استادان خوب خود را چگونه توصيف كرده اند؟</vt:lpstr>
      <vt:lpstr>نتايج حاصل از شركت در كلاس يك استاد خوب </vt:lpstr>
      <vt:lpstr> اعضاي هيأت علمي، همكاران خوب خود را چنين توصيف كرده اند</vt:lpstr>
      <vt:lpstr>اعضاي هيأت علمي، همكاران خوب خود را چنين توصيف كرده اند</vt:lpstr>
      <vt:lpstr>منابع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Gholam</dc:creator>
  <cp:lastModifiedBy>Gholam</cp:lastModifiedBy>
  <cp:revision>126</cp:revision>
  <dcterms:created xsi:type="dcterms:W3CDTF">2024-08-13T04:00:23Z</dcterms:created>
  <dcterms:modified xsi:type="dcterms:W3CDTF">2024-08-27T04:02:28Z</dcterms:modified>
</cp:coreProperties>
</file>